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78" r:id="rId3"/>
    <p:sldId id="288" r:id="rId4"/>
    <p:sldId id="287" r:id="rId5"/>
    <p:sldId id="280" r:id="rId6"/>
    <p:sldId id="283" r:id="rId7"/>
    <p:sldId id="259" r:id="rId8"/>
    <p:sldId id="273" r:id="rId9"/>
    <p:sldId id="294" r:id="rId10"/>
    <p:sldId id="295" r:id="rId11"/>
    <p:sldId id="270" r:id="rId12"/>
    <p:sldId id="290" r:id="rId13"/>
    <p:sldId id="277" r:id="rId14"/>
    <p:sldId id="289" r:id="rId15"/>
    <p:sldId id="286" r:id="rId16"/>
    <p:sldId id="291" r:id="rId17"/>
    <p:sldId id="265" r:id="rId18"/>
    <p:sldId id="281" r:id="rId19"/>
    <p:sldId id="292" r:id="rId20"/>
    <p:sldId id="284" r:id="rId21"/>
    <p:sldId id="279" r:id="rId22"/>
    <p:sldId id="262" r:id="rId23"/>
    <p:sldId id="293" r:id="rId24"/>
    <p:sldId id="260" r:id="rId25"/>
    <p:sldId id="258" r:id="rId26"/>
    <p:sldId id="261" r:id="rId27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B2850E-A7F7-4538-8BF5-E956F2810232}" type="doc">
      <dgm:prSet loTypeId="urn:microsoft.com/office/officeart/2009/3/layout/SubStepProcess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CA476B43-D43F-4C53-819C-093B7DEA2FC0}">
      <dgm:prSet phldrT="[Text]"/>
      <dgm:spPr/>
      <dgm:t>
        <a:bodyPr/>
        <a:lstStyle/>
        <a:p>
          <a:pPr algn="ctr"/>
          <a:r>
            <a:rPr lang="en-US" dirty="0"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a:rPr>
            <a:t>Resistant</a:t>
          </a:r>
        </a:p>
      </dgm:t>
    </dgm:pt>
    <dgm:pt modelId="{2987679C-4DF8-4454-B2A3-05E5F2912B3F}" type="parTrans" cxnId="{5EF234D4-7D49-4B95-9110-F6CF3769E7A0}">
      <dgm:prSet/>
      <dgm:spPr/>
      <dgm:t>
        <a:bodyPr/>
        <a:lstStyle/>
        <a:p>
          <a:pPr algn="ctr"/>
          <a:endParaRPr lang="en-US"/>
        </a:p>
      </dgm:t>
    </dgm:pt>
    <dgm:pt modelId="{0F030CE6-A8AC-4D7B-BA87-AD6057D1E72F}" type="sibTrans" cxnId="{5EF234D4-7D49-4B95-9110-F6CF3769E7A0}">
      <dgm:prSet/>
      <dgm:spPr/>
      <dgm:t>
        <a:bodyPr/>
        <a:lstStyle/>
        <a:p>
          <a:pPr algn="ctr"/>
          <a:endParaRPr lang="en-US"/>
        </a:p>
      </dgm:t>
    </dgm:pt>
    <dgm:pt modelId="{65E60776-D809-4E79-A058-74AD928D485D}">
      <dgm:prSet phldrT="[Text]"/>
      <dgm:spPr/>
      <dgm:t>
        <a:bodyPr/>
        <a:lstStyle/>
        <a:p>
          <a:pPr algn="ctr"/>
          <a:r>
            <a:rPr lang="en-US" i="1" dirty="0">
              <a:solidFill>
                <a:srgbClr val="FF0000"/>
              </a:solidFill>
            </a:rPr>
            <a:t>Reluctant</a:t>
          </a:r>
        </a:p>
      </dgm:t>
    </dgm:pt>
    <dgm:pt modelId="{F23D793F-FE08-4A18-A013-213E46C16A54}" type="parTrans" cxnId="{E7B710E7-7450-40E4-B962-F91979CFD1FE}">
      <dgm:prSet/>
      <dgm:spPr/>
      <dgm:t>
        <a:bodyPr/>
        <a:lstStyle/>
        <a:p>
          <a:pPr algn="ctr"/>
          <a:endParaRPr lang="en-US"/>
        </a:p>
      </dgm:t>
    </dgm:pt>
    <dgm:pt modelId="{1C4756AF-999A-4403-9980-23B96348FEEE}" type="sibTrans" cxnId="{E7B710E7-7450-40E4-B962-F91979CFD1FE}">
      <dgm:prSet/>
      <dgm:spPr/>
      <dgm:t>
        <a:bodyPr/>
        <a:lstStyle/>
        <a:p>
          <a:pPr algn="ctr"/>
          <a:endParaRPr lang="en-US"/>
        </a:p>
      </dgm:t>
    </dgm:pt>
    <dgm:pt modelId="{AB401B0D-6CBE-4F27-8F75-D8D511837003}">
      <dgm:prSet phldrT="[Text]" custT="1"/>
      <dgm:spPr/>
      <dgm:t>
        <a:bodyPr/>
        <a:lstStyle/>
        <a:p>
          <a:pPr algn="ctr"/>
          <a:r>
            <a:rPr lang="en-US" sz="1800" b="1" i="1" dirty="0">
              <a:solidFill>
                <a:schemeClr val="tx1"/>
              </a:solidFill>
            </a:rPr>
            <a:t>Compliant</a:t>
          </a:r>
        </a:p>
      </dgm:t>
    </dgm:pt>
    <dgm:pt modelId="{256B95D3-FAA7-4B99-B08B-815755F240C2}" type="parTrans" cxnId="{0647BF1B-7C6C-404B-B621-290D644FABC3}">
      <dgm:prSet/>
      <dgm:spPr/>
      <dgm:t>
        <a:bodyPr/>
        <a:lstStyle/>
        <a:p>
          <a:pPr algn="ctr"/>
          <a:endParaRPr lang="en-US"/>
        </a:p>
      </dgm:t>
    </dgm:pt>
    <dgm:pt modelId="{04151EDD-5802-4A32-8213-166064D74046}" type="sibTrans" cxnId="{0647BF1B-7C6C-404B-B621-290D644FABC3}">
      <dgm:prSet/>
      <dgm:spPr/>
      <dgm:t>
        <a:bodyPr/>
        <a:lstStyle/>
        <a:p>
          <a:pPr algn="ctr"/>
          <a:endParaRPr lang="en-US"/>
        </a:p>
      </dgm:t>
    </dgm:pt>
    <dgm:pt modelId="{6B267678-A527-41E1-BD5E-064FECBE96EA}">
      <dgm:prSet phldrT="[Text]"/>
      <dgm:spPr/>
      <dgm:t>
        <a:bodyPr/>
        <a:lstStyle/>
        <a:p>
          <a:pPr algn="ctr"/>
          <a:r>
            <a:rPr lang="en-US" dirty="0">
              <a:solidFill>
                <a:srgbClr val="FFFF00"/>
              </a:solidFill>
            </a:rPr>
            <a:t>Committed</a:t>
          </a:r>
        </a:p>
      </dgm:t>
    </dgm:pt>
    <dgm:pt modelId="{95ED3733-5018-4A37-9318-BA11B59A2885}" type="parTrans" cxnId="{D6942783-0C51-4E31-BCD7-6D5D672A371A}">
      <dgm:prSet/>
      <dgm:spPr/>
      <dgm:t>
        <a:bodyPr/>
        <a:lstStyle/>
        <a:p>
          <a:pPr algn="ctr"/>
          <a:endParaRPr lang="en-US"/>
        </a:p>
      </dgm:t>
    </dgm:pt>
    <dgm:pt modelId="{B8A6D359-DB23-4FB4-820B-7D94A43E7979}" type="sibTrans" cxnId="{D6942783-0C51-4E31-BCD7-6D5D672A371A}">
      <dgm:prSet/>
      <dgm:spPr/>
      <dgm:t>
        <a:bodyPr/>
        <a:lstStyle/>
        <a:p>
          <a:pPr algn="ctr"/>
          <a:endParaRPr lang="en-US"/>
        </a:p>
      </dgm:t>
    </dgm:pt>
    <dgm:pt modelId="{58870FB0-3B87-4C76-B001-891E77E06613}">
      <dgm:prSet phldrT="[Text]"/>
      <dgm:spPr/>
      <dgm:t>
        <a:bodyPr/>
        <a:lstStyle/>
        <a:p>
          <a:pPr algn="ctr"/>
          <a:r>
            <a:rPr lang="en-US" b="1" dirty="0">
              <a:solidFill>
                <a:srgbClr val="00B050"/>
              </a:solidFill>
            </a:rPr>
            <a:t>Compelled</a:t>
          </a:r>
        </a:p>
      </dgm:t>
    </dgm:pt>
    <dgm:pt modelId="{058C647A-C826-4B19-83A5-01676A188370}" type="parTrans" cxnId="{4A7FB7AA-DC1E-43AE-BD56-CEFCB654A44E}">
      <dgm:prSet/>
      <dgm:spPr/>
      <dgm:t>
        <a:bodyPr/>
        <a:lstStyle/>
        <a:p>
          <a:pPr algn="ctr"/>
          <a:endParaRPr lang="en-US"/>
        </a:p>
      </dgm:t>
    </dgm:pt>
    <dgm:pt modelId="{92EBC629-F12A-4156-830D-48522592F014}" type="sibTrans" cxnId="{4A7FB7AA-DC1E-43AE-BD56-CEFCB654A44E}">
      <dgm:prSet/>
      <dgm:spPr/>
      <dgm:t>
        <a:bodyPr/>
        <a:lstStyle/>
        <a:p>
          <a:pPr algn="ctr"/>
          <a:endParaRPr lang="en-US"/>
        </a:p>
      </dgm:t>
    </dgm:pt>
    <dgm:pt modelId="{B2AEA4F5-F572-42C3-9BF3-D7DCA82A0C45}">
      <dgm:prSet/>
      <dgm:spPr/>
      <dgm:t>
        <a:bodyPr/>
        <a:lstStyle/>
        <a:p>
          <a:pPr algn="ctr"/>
          <a:r>
            <a:rPr lang="en-US" b="1" i="1" dirty="0">
              <a:solidFill>
                <a:schemeClr val="tx1"/>
              </a:solidFill>
            </a:rPr>
            <a:t>Exist</a:t>
          </a:r>
        </a:p>
      </dgm:t>
    </dgm:pt>
    <dgm:pt modelId="{C2E7663E-C8DE-4EDA-A9AB-F6F6B2B07579}" type="parTrans" cxnId="{E74DE24B-460D-4D6B-8B85-9BCDFB91BEF3}">
      <dgm:prSet/>
      <dgm:spPr/>
      <dgm:t>
        <a:bodyPr/>
        <a:lstStyle/>
        <a:p>
          <a:pPr algn="ctr"/>
          <a:endParaRPr lang="en-US"/>
        </a:p>
      </dgm:t>
    </dgm:pt>
    <dgm:pt modelId="{64294D8B-86C7-494A-B1ED-F333AAE5BB4F}" type="sibTrans" cxnId="{E74DE24B-460D-4D6B-8B85-9BCDFB91BEF3}">
      <dgm:prSet/>
      <dgm:spPr/>
      <dgm:t>
        <a:bodyPr/>
        <a:lstStyle/>
        <a:p>
          <a:pPr algn="ctr"/>
          <a:endParaRPr lang="en-US"/>
        </a:p>
      </dgm:t>
    </dgm:pt>
    <dgm:pt modelId="{A5DFA724-56A4-46DF-918C-69ABE06F3337}" type="pres">
      <dgm:prSet presAssocID="{E4B2850E-A7F7-4538-8BF5-E956F2810232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en-US"/>
        </a:p>
      </dgm:t>
    </dgm:pt>
    <dgm:pt modelId="{A10A67D9-1599-47F9-978E-BE2F3CBEBEB9}" type="pres">
      <dgm:prSet presAssocID="{CA476B43-D43F-4C53-819C-093B7DEA2FC0}" presName="parTx1" presStyleLbl="node1" presStyleIdx="0" presStyleCnt="3"/>
      <dgm:spPr/>
      <dgm:t>
        <a:bodyPr/>
        <a:lstStyle/>
        <a:p>
          <a:endParaRPr lang="en-US"/>
        </a:p>
      </dgm:t>
    </dgm:pt>
    <dgm:pt modelId="{7615FE2C-1E55-4793-84C2-D236262CEEB8}" type="pres">
      <dgm:prSet presAssocID="{CA476B43-D43F-4C53-819C-093B7DEA2FC0}" presName="spPre1" presStyleCnt="0"/>
      <dgm:spPr/>
    </dgm:pt>
    <dgm:pt modelId="{2810C4C8-E53B-4D0F-9442-2CFCCB4441D5}" type="pres">
      <dgm:prSet presAssocID="{CA476B43-D43F-4C53-819C-093B7DEA2FC0}" presName="chLin1" presStyleCnt="0"/>
      <dgm:spPr/>
    </dgm:pt>
    <dgm:pt modelId="{E65F7B11-16A0-47CD-B277-0CB319BD7E04}" type="pres">
      <dgm:prSet presAssocID="{F23D793F-FE08-4A18-A013-213E46C16A54}" presName="Name11" presStyleLbl="parChTrans1D1" presStyleIdx="0" presStyleCnt="12"/>
      <dgm:spPr/>
    </dgm:pt>
    <dgm:pt modelId="{20865530-89A2-4ED1-B8E1-F3D27EE5BAEF}" type="pres">
      <dgm:prSet presAssocID="{F23D793F-FE08-4A18-A013-213E46C16A54}" presName="Name31" presStyleLbl="parChTrans1D1" presStyleIdx="1" presStyleCnt="12"/>
      <dgm:spPr/>
    </dgm:pt>
    <dgm:pt modelId="{86EA2406-98D7-467A-B90A-2CA0FE43B6A1}" type="pres">
      <dgm:prSet presAssocID="{65E60776-D809-4E79-A058-74AD928D485D}" presName="txAndLines1" presStyleCnt="0"/>
      <dgm:spPr/>
    </dgm:pt>
    <dgm:pt modelId="{52B5F898-7945-485C-8061-5BDB892B247F}" type="pres">
      <dgm:prSet presAssocID="{65E60776-D809-4E79-A058-74AD928D485D}" presName="anchor1" presStyleCnt="0"/>
      <dgm:spPr/>
    </dgm:pt>
    <dgm:pt modelId="{E69F3AD3-843B-4113-AEE6-4C0D58DAF4EC}" type="pres">
      <dgm:prSet presAssocID="{65E60776-D809-4E79-A058-74AD928D485D}" presName="backup1" presStyleCnt="0"/>
      <dgm:spPr/>
    </dgm:pt>
    <dgm:pt modelId="{E6AEDA94-13AA-42CB-8D48-E35A56A728DC}" type="pres">
      <dgm:prSet presAssocID="{65E60776-D809-4E79-A058-74AD928D485D}" presName="preLine1" presStyleLbl="parChTrans1D1" presStyleIdx="2" presStyleCnt="12"/>
      <dgm:spPr/>
    </dgm:pt>
    <dgm:pt modelId="{A32512AE-F380-412C-8F12-FE9E22E1FA70}" type="pres">
      <dgm:prSet presAssocID="{65E60776-D809-4E79-A058-74AD928D485D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D2D4DA-5F06-4442-80F1-4F41E62F10EB}" type="pres">
      <dgm:prSet presAssocID="{65E60776-D809-4E79-A058-74AD928D485D}" presName="postLine1" presStyleLbl="parChTrans1D1" presStyleIdx="3" presStyleCnt="12"/>
      <dgm:spPr/>
    </dgm:pt>
    <dgm:pt modelId="{0414382D-17E3-4D72-A383-FB832E263040}" type="pres">
      <dgm:prSet presAssocID="{C2E7663E-C8DE-4EDA-A9AB-F6F6B2B07579}" presName="Name11" presStyleLbl="parChTrans1D1" presStyleIdx="4" presStyleCnt="12"/>
      <dgm:spPr/>
    </dgm:pt>
    <dgm:pt modelId="{5D118604-A5B3-4598-999E-03D33CEA9E18}" type="pres">
      <dgm:prSet presAssocID="{C2E7663E-C8DE-4EDA-A9AB-F6F6B2B07579}" presName="Name31" presStyleLbl="parChTrans1D1" presStyleIdx="5" presStyleCnt="12"/>
      <dgm:spPr/>
    </dgm:pt>
    <dgm:pt modelId="{799D2774-251E-4B38-BB32-6ACEC407D8DC}" type="pres">
      <dgm:prSet presAssocID="{B2AEA4F5-F572-42C3-9BF3-D7DCA82A0C45}" presName="txAndLines1" presStyleCnt="0"/>
      <dgm:spPr/>
    </dgm:pt>
    <dgm:pt modelId="{ECB40C85-5A6E-47F4-9782-66C09738EE31}" type="pres">
      <dgm:prSet presAssocID="{B2AEA4F5-F572-42C3-9BF3-D7DCA82A0C45}" presName="anchor1" presStyleCnt="0"/>
      <dgm:spPr/>
    </dgm:pt>
    <dgm:pt modelId="{4D4AC5C9-0209-4949-BA96-2AF78FA59097}" type="pres">
      <dgm:prSet presAssocID="{B2AEA4F5-F572-42C3-9BF3-D7DCA82A0C45}" presName="backup1" presStyleCnt="0"/>
      <dgm:spPr/>
    </dgm:pt>
    <dgm:pt modelId="{B28F04B6-BA56-4851-80DF-BA9BC47C045B}" type="pres">
      <dgm:prSet presAssocID="{B2AEA4F5-F572-42C3-9BF3-D7DCA82A0C45}" presName="preLine1" presStyleLbl="parChTrans1D1" presStyleIdx="6" presStyleCnt="12"/>
      <dgm:spPr/>
    </dgm:pt>
    <dgm:pt modelId="{A87B70CA-2486-4768-A594-8D03F94F0A93}" type="pres">
      <dgm:prSet presAssocID="{B2AEA4F5-F572-42C3-9BF3-D7DCA82A0C45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17C264-E885-47FC-9CFB-D68F0649C93D}" type="pres">
      <dgm:prSet presAssocID="{B2AEA4F5-F572-42C3-9BF3-D7DCA82A0C45}" presName="postLine1" presStyleLbl="parChTrans1D1" presStyleIdx="7" presStyleCnt="12"/>
      <dgm:spPr/>
    </dgm:pt>
    <dgm:pt modelId="{9183AAC7-018B-4B72-B40F-B0E30320932A}" type="pres">
      <dgm:prSet presAssocID="{256B95D3-FAA7-4B99-B08B-815755F240C2}" presName="Name11" presStyleLbl="parChTrans1D1" presStyleIdx="8" presStyleCnt="12"/>
      <dgm:spPr/>
      <dgm:t>
        <a:bodyPr/>
        <a:lstStyle/>
        <a:p>
          <a:endParaRPr lang="en-US"/>
        </a:p>
      </dgm:t>
    </dgm:pt>
    <dgm:pt modelId="{9E02E085-ED02-4BFB-9648-D741A57EAF9C}" type="pres">
      <dgm:prSet presAssocID="{256B95D3-FAA7-4B99-B08B-815755F240C2}" presName="Name31" presStyleLbl="parChTrans1D1" presStyleIdx="9" presStyleCnt="12"/>
      <dgm:spPr/>
    </dgm:pt>
    <dgm:pt modelId="{C73E051D-2FB0-4A5F-B7E3-E429CDE46E50}" type="pres">
      <dgm:prSet presAssocID="{AB401B0D-6CBE-4F27-8F75-D8D511837003}" presName="txAndLines1" presStyleCnt="0"/>
      <dgm:spPr/>
    </dgm:pt>
    <dgm:pt modelId="{92835F37-BABB-400C-915D-BB8EBFA77507}" type="pres">
      <dgm:prSet presAssocID="{AB401B0D-6CBE-4F27-8F75-D8D511837003}" presName="anchor1" presStyleCnt="0"/>
      <dgm:spPr/>
    </dgm:pt>
    <dgm:pt modelId="{21AA75A4-37E4-44C8-8949-E142D92D1703}" type="pres">
      <dgm:prSet presAssocID="{AB401B0D-6CBE-4F27-8F75-D8D511837003}" presName="backup1" presStyleCnt="0"/>
      <dgm:spPr/>
    </dgm:pt>
    <dgm:pt modelId="{7AFB226E-25C1-4764-BF3D-526CDAB43233}" type="pres">
      <dgm:prSet presAssocID="{AB401B0D-6CBE-4F27-8F75-D8D511837003}" presName="preLine1" presStyleLbl="parChTrans1D1" presStyleIdx="10" presStyleCnt="12"/>
      <dgm:spPr/>
    </dgm:pt>
    <dgm:pt modelId="{56732227-E9C5-4F00-8A8E-616ACFCC538C}" type="pres">
      <dgm:prSet presAssocID="{AB401B0D-6CBE-4F27-8F75-D8D511837003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DB2267-5BA4-4B6F-87B6-F34B204A2DD4}" type="pres">
      <dgm:prSet presAssocID="{AB401B0D-6CBE-4F27-8F75-D8D511837003}" presName="postLine1" presStyleLbl="parChTrans1D1" presStyleIdx="11" presStyleCnt="12"/>
      <dgm:spPr/>
    </dgm:pt>
    <dgm:pt modelId="{3811A761-41BB-4289-BB57-D147A199BC8D}" type="pres">
      <dgm:prSet presAssocID="{CA476B43-D43F-4C53-819C-093B7DEA2FC0}" presName="spPost1" presStyleCnt="0"/>
      <dgm:spPr/>
    </dgm:pt>
    <dgm:pt modelId="{83760787-4DE6-4928-9113-A581F02B4DF7}" type="pres">
      <dgm:prSet presAssocID="{6B267678-A527-41E1-BD5E-064FECBE96EA}" presName="parTx2" presStyleLbl="node1" presStyleIdx="1" presStyleCnt="3" custLinFactNeighborY="914"/>
      <dgm:spPr/>
      <dgm:t>
        <a:bodyPr/>
        <a:lstStyle/>
        <a:p>
          <a:endParaRPr lang="en-US"/>
        </a:p>
      </dgm:t>
    </dgm:pt>
    <dgm:pt modelId="{B8DFD60B-9776-402E-8F24-8D8DD90B5836}" type="pres">
      <dgm:prSet presAssocID="{58870FB0-3B87-4C76-B001-891E77E06613}" presName="parTx3" presStyleLbl="node1" presStyleIdx="2" presStyleCnt="3" custLinFactNeighborX="6399" custLinFactNeighborY="914"/>
      <dgm:spPr/>
      <dgm:t>
        <a:bodyPr/>
        <a:lstStyle/>
        <a:p>
          <a:endParaRPr lang="en-US"/>
        </a:p>
      </dgm:t>
    </dgm:pt>
  </dgm:ptLst>
  <dgm:cxnLst>
    <dgm:cxn modelId="{4A7FB7AA-DC1E-43AE-BD56-CEFCB654A44E}" srcId="{E4B2850E-A7F7-4538-8BF5-E956F2810232}" destId="{58870FB0-3B87-4C76-B001-891E77E06613}" srcOrd="2" destOrd="0" parTransId="{058C647A-C826-4B19-83A5-01676A188370}" sibTransId="{92EBC629-F12A-4156-830D-48522592F014}"/>
    <dgm:cxn modelId="{034DBB5A-FF41-472A-8EAB-5C34EDDA588F}" type="presOf" srcId="{65E60776-D809-4E79-A058-74AD928D485D}" destId="{A32512AE-F380-412C-8F12-FE9E22E1FA70}" srcOrd="0" destOrd="0" presId="urn:microsoft.com/office/officeart/2009/3/layout/SubStepProcess"/>
    <dgm:cxn modelId="{A0F1763F-C985-4645-B6CE-972599BFEDFC}" type="presOf" srcId="{B2AEA4F5-F572-42C3-9BF3-D7DCA82A0C45}" destId="{A87B70CA-2486-4768-A594-8D03F94F0A93}" srcOrd="0" destOrd="0" presId="urn:microsoft.com/office/officeart/2009/3/layout/SubStepProcess"/>
    <dgm:cxn modelId="{EEEBA5D6-34EF-4599-9414-EC79F6CAF44D}" type="presOf" srcId="{E4B2850E-A7F7-4538-8BF5-E956F2810232}" destId="{A5DFA724-56A4-46DF-918C-69ABE06F3337}" srcOrd="0" destOrd="0" presId="urn:microsoft.com/office/officeart/2009/3/layout/SubStepProcess"/>
    <dgm:cxn modelId="{E7B710E7-7450-40E4-B962-F91979CFD1FE}" srcId="{CA476B43-D43F-4C53-819C-093B7DEA2FC0}" destId="{65E60776-D809-4E79-A058-74AD928D485D}" srcOrd="0" destOrd="0" parTransId="{F23D793F-FE08-4A18-A013-213E46C16A54}" sibTransId="{1C4756AF-999A-4403-9980-23B96348FEEE}"/>
    <dgm:cxn modelId="{D710689A-1AA5-47ED-A885-74862FE1A1BD}" type="presOf" srcId="{6B267678-A527-41E1-BD5E-064FECBE96EA}" destId="{83760787-4DE6-4928-9113-A581F02B4DF7}" srcOrd="0" destOrd="0" presId="urn:microsoft.com/office/officeart/2009/3/layout/SubStepProcess"/>
    <dgm:cxn modelId="{33D19461-0358-422F-B455-9928900C7BF1}" type="presOf" srcId="{CA476B43-D43F-4C53-819C-093B7DEA2FC0}" destId="{A10A67D9-1599-47F9-978E-BE2F3CBEBEB9}" srcOrd="0" destOrd="0" presId="urn:microsoft.com/office/officeart/2009/3/layout/SubStepProcess"/>
    <dgm:cxn modelId="{5EF234D4-7D49-4B95-9110-F6CF3769E7A0}" srcId="{E4B2850E-A7F7-4538-8BF5-E956F2810232}" destId="{CA476B43-D43F-4C53-819C-093B7DEA2FC0}" srcOrd="0" destOrd="0" parTransId="{2987679C-4DF8-4454-B2A3-05E5F2912B3F}" sibTransId="{0F030CE6-A8AC-4D7B-BA87-AD6057D1E72F}"/>
    <dgm:cxn modelId="{D6942783-0C51-4E31-BCD7-6D5D672A371A}" srcId="{E4B2850E-A7F7-4538-8BF5-E956F2810232}" destId="{6B267678-A527-41E1-BD5E-064FECBE96EA}" srcOrd="1" destOrd="0" parTransId="{95ED3733-5018-4A37-9318-BA11B59A2885}" sibTransId="{B8A6D359-DB23-4FB4-820B-7D94A43E7979}"/>
    <dgm:cxn modelId="{55AB7810-8352-4B2B-A694-27DC8CC42559}" type="presOf" srcId="{AB401B0D-6CBE-4F27-8F75-D8D511837003}" destId="{56732227-E9C5-4F00-8A8E-616ACFCC538C}" srcOrd="0" destOrd="0" presId="urn:microsoft.com/office/officeart/2009/3/layout/SubStepProcess"/>
    <dgm:cxn modelId="{191996EC-55AA-41D1-BD6A-EC9DA6E91F59}" type="presOf" srcId="{58870FB0-3B87-4C76-B001-891E77E06613}" destId="{B8DFD60B-9776-402E-8F24-8D8DD90B5836}" srcOrd="0" destOrd="0" presId="urn:microsoft.com/office/officeart/2009/3/layout/SubStepProcess"/>
    <dgm:cxn modelId="{E74DE24B-460D-4D6B-8B85-9BCDFB91BEF3}" srcId="{CA476B43-D43F-4C53-819C-093B7DEA2FC0}" destId="{B2AEA4F5-F572-42C3-9BF3-D7DCA82A0C45}" srcOrd="1" destOrd="0" parTransId="{C2E7663E-C8DE-4EDA-A9AB-F6F6B2B07579}" sibTransId="{64294D8B-86C7-494A-B1ED-F333AAE5BB4F}"/>
    <dgm:cxn modelId="{0647BF1B-7C6C-404B-B621-290D644FABC3}" srcId="{CA476B43-D43F-4C53-819C-093B7DEA2FC0}" destId="{AB401B0D-6CBE-4F27-8F75-D8D511837003}" srcOrd="2" destOrd="0" parTransId="{256B95D3-FAA7-4B99-B08B-815755F240C2}" sibTransId="{04151EDD-5802-4A32-8213-166064D74046}"/>
    <dgm:cxn modelId="{BE34C91C-D9FA-49FF-88AB-3AD87C6AB8AD}" type="presParOf" srcId="{A5DFA724-56A4-46DF-918C-69ABE06F3337}" destId="{A10A67D9-1599-47F9-978E-BE2F3CBEBEB9}" srcOrd="0" destOrd="0" presId="urn:microsoft.com/office/officeart/2009/3/layout/SubStepProcess"/>
    <dgm:cxn modelId="{3473B1F4-E871-4FA4-B6F7-14270B041B27}" type="presParOf" srcId="{A5DFA724-56A4-46DF-918C-69ABE06F3337}" destId="{7615FE2C-1E55-4793-84C2-D236262CEEB8}" srcOrd="1" destOrd="0" presId="urn:microsoft.com/office/officeart/2009/3/layout/SubStepProcess"/>
    <dgm:cxn modelId="{6574EF7A-9903-48BE-8012-6D49AEC4522F}" type="presParOf" srcId="{A5DFA724-56A4-46DF-918C-69ABE06F3337}" destId="{2810C4C8-E53B-4D0F-9442-2CFCCB4441D5}" srcOrd="2" destOrd="0" presId="urn:microsoft.com/office/officeart/2009/3/layout/SubStepProcess"/>
    <dgm:cxn modelId="{57CD7441-4634-495C-877D-8DDC1441586A}" type="presParOf" srcId="{2810C4C8-E53B-4D0F-9442-2CFCCB4441D5}" destId="{E65F7B11-16A0-47CD-B277-0CB319BD7E04}" srcOrd="0" destOrd="0" presId="urn:microsoft.com/office/officeart/2009/3/layout/SubStepProcess"/>
    <dgm:cxn modelId="{D7E6F169-5FCA-4B1E-BC82-706E92B079DF}" type="presParOf" srcId="{2810C4C8-E53B-4D0F-9442-2CFCCB4441D5}" destId="{20865530-89A2-4ED1-B8E1-F3D27EE5BAEF}" srcOrd="1" destOrd="0" presId="urn:microsoft.com/office/officeart/2009/3/layout/SubStepProcess"/>
    <dgm:cxn modelId="{9F64AECD-0210-4666-B62C-11F183B40BC8}" type="presParOf" srcId="{2810C4C8-E53B-4D0F-9442-2CFCCB4441D5}" destId="{86EA2406-98D7-467A-B90A-2CA0FE43B6A1}" srcOrd="2" destOrd="0" presId="urn:microsoft.com/office/officeart/2009/3/layout/SubStepProcess"/>
    <dgm:cxn modelId="{BDAD1DA1-A48C-4EEF-BD06-C26F477A1EE9}" type="presParOf" srcId="{86EA2406-98D7-467A-B90A-2CA0FE43B6A1}" destId="{52B5F898-7945-485C-8061-5BDB892B247F}" srcOrd="0" destOrd="0" presId="urn:microsoft.com/office/officeart/2009/3/layout/SubStepProcess"/>
    <dgm:cxn modelId="{CFAE4B86-FCC0-4B29-AFBD-61CAE9A08390}" type="presParOf" srcId="{86EA2406-98D7-467A-B90A-2CA0FE43B6A1}" destId="{E69F3AD3-843B-4113-AEE6-4C0D58DAF4EC}" srcOrd="1" destOrd="0" presId="urn:microsoft.com/office/officeart/2009/3/layout/SubStepProcess"/>
    <dgm:cxn modelId="{0626DB84-F540-4694-84E2-133E0305EF71}" type="presParOf" srcId="{86EA2406-98D7-467A-B90A-2CA0FE43B6A1}" destId="{E6AEDA94-13AA-42CB-8D48-E35A56A728DC}" srcOrd="2" destOrd="0" presId="urn:microsoft.com/office/officeart/2009/3/layout/SubStepProcess"/>
    <dgm:cxn modelId="{A93C55EA-21D3-4B28-8530-F5A1D08E21AE}" type="presParOf" srcId="{86EA2406-98D7-467A-B90A-2CA0FE43B6A1}" destId="{A32512AE-F380-412C-8F12-FE9E22E1FA70}" srcOrd="3" destOrd="0" presId="urn:microsoft.com/office/officeart/2009/3/layout/SubStepProcess"/>
    <dgm:cxn modelId="{FC191F68-0754-4433-9CCC-E51D953A4019}" type="presParOf" srcId="{86EA2406-98D7-467A-B90A-2CA0FE43B6A1}" destId="{36D2D4DA-5F06-4442-80F1-4F41E62F10EB}" srcOrd="4" destOrd="0" presId="urn:microsoft.com/office/officeart/2009/3/layout/SubStepProcess"/>
    <dgm:cxn modelId="{15563E1C-17F9-4ABF-B8D1-3BC3F216E2CB}" type="presParOf" srcId="{2810C4C8-E53B-4D0F-9442-2CFCCB4441D5}" destId="{0414382D-17E3-4D72-A383-FB832E263040}" srcOrd="3" destOrd="0" presId="urn:microsoft.com/office/officeart/2009/3/layout/SubStepProcess"/>
    <dgm:cxn modelId="{D9BB9C2E-3BA3-4205-A1AF-8761AF51470C}" type="presParOf" srcId="{2810C4C8-E53B-4D0F-9442-2CFCCB4441D5}" destId="{5D118604-A5B3-4598-999E-03D33CEA9E18}" srcOrd="4" destOrd="0" presId="urn:microsoft.com/office/officeart/2009/3/layout/SubStepProcess"/>
    <dgm:cxn modelId="{0FB748F4-A447-46C7-9D40-50AAFEDF23FD}" type="presParOf" srcId="{2810C4C8-E53B-4D0F-9442-2CFCCB4441D5}" destId="{799D2774-251E-4B38-BB32-6ACEC407D8DC}" srcOrd="5" destOrd="0" presId="urn:microsoft.com/office/officeart/2009/3/layout/SubStepProcess"/>
    <dgm:cxn modelId="{2FA79BE7-7212-48AD-9DB7-C2ACD4671A0A}" type="presParOf" srcId="{799D2774-251E-4B38-BB32-6ACEC407D8DC}" destId="{ECB40C85-5A6E-47F4-9782-66C09738EE31}" srcOrd="0" destOrd="0" presId="urn:microsoft.com/office/officeart/2009/3/layout/SubStepProcess"/>
    <dgm:cxn modelId="{48C2391C-4188-4883-82D3-405EBA355B56}" type="presParOf" srcId="{799D2774-251E-4B38-BB32-6ACEC407D8DC}" destId="{4D4AC5C9-0209-4949-BA96-2AF78FA59097}" srcOrd="1" destOrd="0" presId="urn:microsoft.com/office/officeart/2009/3/layout/SubStepProcess"/>
    <dgm:cxn modelId="{B0C0A2A3-60BB-4A7E-82C0-BBC53E15D1FC}" type="presParOf" srcId="{799D2774-251E-4B38-BB32-6ACEC407D8DC}" destId="{B28F04B6-BA56-4851-80DF-BA9BC47C045B}" srcOrd="2" destOrd="0" presId="urn:microsoft.com/office/officeart/2009/3/layout/SubStepProcess"/>
    <dgm:cxn modelId="{D5392359-6155-46A0-8E16-7D20CC46B3F6}" type="presParOf" srcId="{799D2774-251E-4B38-BB32-6ACEC407D8DC}" destId="{A87B70CA-2486-4768-A594-8D03F94F0A93}" srcOrd="3" destOrd="0" presId="urn:microsoft.com/office/officeart/2009/3/layout/SubStepProcess"/>
    <dgm:cxn modelId="{2200E32D-09A9-40F7-B8C5-7367C58302AB}" type="presParOf" srcId="{799D2774-251E-4B38-BB32-6ACEC407D8DC}" destId="{7517C264-E885-47FC-9CFB-D68F0649C93D}" srcOrd="4" destOrd="0" presId="urn:microsoft.com/office/officeart/2009/3/layout/SubStepProcess"/>
    <dgm:cxn modelId="{4C716652-81C6-4773-A544-407CA58AAC8E}" type="presParOf" srcId="{2810C4C8-E53B-4D0F-9442-2CFCCB4441D5}" destId="{9183AAC7-018B-4B72-B40F-B0E30320932A}" srcOrd="6" destOrd="0" presId="urn:microsoft.com/office/officeart/2009/3/layout/SubStepProcess"/>
    <dgm:cxn modelId="{6062BF6C-EE8E-4C9C-BEE7-185A3803CA18}" type="presParOf" srcId="{2810C4C8-E53B-4D0F-9442-2CFCCB4441D5}" destId="{9E02E085-ED02-4BFB-9648-D741A57EAF9C}" srcOrd="7" destOrd="0" presId="urn:microsoft.com/office/officeart/2009/3/layout/SubStepProcess"/>
    <dgm:cxn modelId="{03458D36-0D75-4BB7-8ABB-B5AF3CA4450E}" type="presParOf" srcId="{2810C4C8-E53B-4D0F-9442-2CFCCB4441D5}" destId="{C73E051D-2FB0-4A5F-B7E3-E429CDE46E50}" srcOrd="8" destOrd="0" presId="urn:microsoft.com/office/officeart/2009/3/layout/SubStepProcess"/>
    <dgm:cxn modelId="{B6731C11-37A8-4E3C-9038-CCAC82495BF9}" type="presParOf" srcId="{C73E051D-2FB0-4A5F-B7E3-E429CDE46E50}" destId="{92835F37-BABB-400C-915D-BB8EBFA77507}" srcOrd="0" destOrd="0" presId="urn:microsoft.com/office/officeart/2009/3/layout/SubStepProcess"/>
    <dgm:cxn modelId="{9A430F33-97DC-49AE-B6EB-9E0A32F1E917}" type="presParOf" srcId="{C73E051D-2FB0-4A5F-B7E3-E429CDE46E50}" destId="{21AA75A4-37E4-44C8-8949-E142D92D1703}" srcOrd="1" destOrd="0" presId="urn:microsoft.com/office/officeart/2009/3/layout/SubStepProcess"/>
    <dgm:cxn modelId="{4E1292A7-A276-496F-BD06-5EB04F53D450}" type="presParOf" srcId="{C73E051D-2FB0-4A5F-B7E3-E429CDE46E50}" destId="{7AFB226E-25C1-4764-BF3D-526CDAB43233}" srcOrd="2" destOrd="0" presId="urn:microsoft.com/office/officeart/2009/3/layout/SubStepProcess"/>
    <dgm:cxn modelId="{73ED9C92-0D16-477D-954D-556734DE3EA9}" type="presParOf" srcId="{C73E051D-2FB0-4A5F-B7E3-E429CDE46E50}" destId="{56732227-E9C5-4F00-8A8E-616ACFCC538C}" srcOrd="3" destOrd="0" presId="urn:microsoft.com/office/officeart/2009/3/layout/SubStepProcess"/>
    <dgm:cxn modelId="{595EF176-4AEB-49B8-B03E-EF019D5975E7}" type="presParOf" srcId="{C73E051D-2FB0-4A5F-B7E3-E429CDE46E50}" destId="{35DB2267-5BA4-4B6F-87B6-F34B204A2DD4}" srcOrd="4" destOrd="0" presId="urn:microsoft.com/office/officeart/2009/3/layout/SubStepProcess"/>
    <dgm:cxn modelId="{5F17114D-DEF3-4EC7-8BE2-7695CCEF371D}" type="presParOf" srcId="{A5DFA724-56A4-46DF-918C-69ABE06F3337}" destId="{3811A761-41BB-4289-BB57-D147A199BC8D}" srcOrd="3" destOrd="0" presId="urn:microsoft.com/office/officeart/2009/3/layout/SubStepProcess"/>
    <dgm:cxn modelId="{0F51BDD3-C0D1-4706-B9FF-096B762DE9F0}" type="presParOf" srcId="{A5DFA724-56A4-46DF-918C-69ABE06F3337}" destId="{83760787-4DE6-4928-9113-A581F02B4DF7}" srcOrd="4" destOrd="0" presId="urn:microsoft.com/office/officeart/2009/3/layout/SubStepProcess"/>
    <dgm:cxn modelId="{C4E3018B-195D-472C-9A9F-7EB21CEDCE5F}" type="presParOf" srcId="{A5DFA724-56A4-46DF-918C-69ABE06F3337}" destId="{B8DFD60B-9776-402E-8F24-8D8DD90B5836}" srcOrd="5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0A67D9-1599-47F9-978E-BE2F3CBEBEB9}">
      <dsp:nvSpPr>
        <dsp:cNvPr id="0" name=""/>
        <dsp:cNvSpPr/>
      </dsp:nvSpPr>
      <dsp:spPr>
        <a:xfrm>
          <a:off x="4308" y="897619"/>
          <a:ext cx="1786160" cy="1786160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a:rPr>
            <a:t>Resistant</a:t>
          </a:r>
        </a:p>
      </dsp:txBody>
      <dsp:txXfrm>
        <a:off x="265885" y="1159196"/>
        <a:ext cx="1263006" cy="1263006"/>
      </dsp:txXfrm>
    </dsp:sp>
    <dsp:sp modelId="{E65F7B11-16A0-47CD-B277-0CB319BD7E04}">
      <dsp:nvSpPr>
        <dsp:cNvPr id="0" name=""/>
        <dsp:cNvSpPr/>
      </dsp:nvSpPr>
      <dsp:spPr>
        <a:xfrm rot="17909946">
          <a:off x="1608351" y="1297720"/>
          <a:ext cx="89954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99547" y="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865530-89A2-4ED1-B8E1-F3D27EE5BAEF}">
      <dsp:nvSpPr>
        <dsp:cNvPr id="0" name=""/>
        <dsp:cNvSpPr/>
      </dsp:nvSpPr>
      <dsp:spPr>
        <a:xfrm rot="14516177">
          <a:off x="3929142" y="1304984"/>
          <a:ext cx="91234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12342" y="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AEDA94-13AA-42CB-8D48-E35A56A728DC}">
      <dsp:nvSpPr>
        <dsp:cNvPr id="0" name=""/>
        <dsp:cNvSpPr/>
      </dsp:nvSpPr>
      <dsp:spPr>
        <a:xfrm>
          <a:off x="2272732" y="902447"/>
          <a:ext cx="208777" cy="0"/>
        </a:xfrm>
        <a:prstGeom prst="line">
          <a:avLst/>
        </a:pr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2512AE-F380-412C-8F12-FE9E22E1FA70}">
      <dsp:nvSpPr>
        <dsp:cNvPr id="0" name=""/>
        <dsp:cNvSpPr/>
      </dsp:nvSpPr>
      <dsp:spPr>
        <a:xfrm>
          <a:off x="2481509" y="458321"/>
          <a:ext cx="1480420" cy="88825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i="1" kern="1200" dirty="0">
              <a:solidFill>
                <a:srgbClr val="FF0000"/>
              </a:solidFill>
            </a:rPr>
            <a:t>Reluctant</a:t>
          </a:r>
        </a:p>
      </dsp:txBody>
      <dsp:txXfrm>
        <a:off x="2481509" y="458321"/>
        <a:ext cx="1480420" cy="888252"/>
      </dsp:txXfrm>
    </dsp:sp>
    <dsp:sp modelId="{36D2D4DA-5F06-4442-80F1-4F41E62F10EB}">
      <dsp:nvSpPr>
        <dsp:cNvPr id="0" name=""/>
        <dsp:cNvSpPr/>
      </dsp:nvSpPr>
      <dsp:spPr>
        <a:xfrm>
          <a:off x="3961929" y="902447"/>
          <a:ext cx="208777" cy="0"/>
        </a:xfrm>
        <a:prstGeom prst="line">
          <a:avLst/>
        </a:pr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14382D-17E3-4D72-A383-FB832E263040}">
      <dsp:nvSpPr>
        <dsp:cNvPr id="0" name=""/>
        <dsp:cNvSpPr/>
      </dsp:nvSpPr>
      <dsp:spPr>
        <a:xfrm>
          <a:off x="1843518" y="1790700"/>
          <a:ext cx="42921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9214" y="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118604-A5B3-4598-999E-03D33CEA9E18}">
      <dsp:nvSpPr>
        <dsp:cNvPr id="0" name=""/>
        <dsp:cNvSpPr/>
      </dsp:nvSpPr>
      <dsp:spPr>
        <a:xfrm rot="10916330">
          <a:off x="4170583" y="1797964"/>
          <a:ext cx="42946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9460" y="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8F04B6-BA56-4851-80DF-BA9BC47C045B}">
      <dsp:nvSpPr>
        <dsp:cNvPr id="0" name=""/>
        <dsp:cNvSpPr/>
      </dsp:nvSpPr>
      <dsp:spPr>
        <a:xfrm>
          <a:off x="2272732" y="1790700"/>
          <a:ext cx="208777" cy="0"/>
        </a:xfrm>
        <a:prstGeom prst="line">
          <a:avLst/>
        </a:pr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7B70CA-2486-4768-A594-8D03F94F0A93}">
      <dsp:nvSpPr>
        <dsp:cNvPr id="0" name=""/>
        <dsp:cNvSpPr/>
      </dsp:nvSpPr>
      <dsp:spPr>
        <a:xfrm>
          <a:off x="2481509" y="1346573"/>
          <a:ext cx="1480420" cy="88825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i="1" kern="1200" dirty="0">
              <a:solidFill>
                <a:schemeClr val="tx1"/>
              </a:solidFill>
            </a:rPr>
            <a:t>Exist</a:t>
          </a:r>
        </a:p>
      </dsp:txBody>
      <dsp:txXfrm>
        <a:off x="2481509" y="1346573"/>
        <a:ext cx="1480420" cy="888252"/>
      </dsp:txXfrm>
    </dsp:sp>
    <dsp:sp modelId="{7517C264-E885-47FC-9CFB-D68F0649C93D}">
      <dsp:nvSpPr>
        <dsp:cNvPr id="0" name=""/>
        <dsp:cNvSpPr/>
      </dsp:nvSpPr>
      <dsp:spPr>
        <a:xfrm>
          <a:off x="3961929" y="1790700"/>
          <a:ext cx="208777" cy="0"/>
        </a:xfrm>
        <a:prstGeom prst="line">
          <a:avLst/>
        </a:pr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83AAC7-018B-4B72-B40F-B0E30320932A}">
      <dsp:nvSpPr>
        <dsp:cNvPr id="0" name=""/>
        <dsp:cNvSpPr/>
      </dsp:nvSpPr>
      <dsp:spPr>
        <a:xfrm rot="3690054">
          <a:off x="1608351" y="2283679"/>
          <a:ext cx="89954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99547" y="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02E085-ED02-4BFB-9648-D741A57EAF9C}">
      <dsp:nvSpPr>
        <dsp:cNvPr id="0" name=""/>
        <dsp:cNvSpPr/>
      </dsp:nvSpPr>
      <dsp:spPr>
        <a:xfrm rot="7136821">
          <a:off x="3941911" y="2290944"/>
          <a:ext cx="88680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86805" y="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FB226E-25C1-4764-BF3D-526CDAB43233}">
      <dsp:nvSpPr>
        <dsp:cNvPr id="0" name=""/>
        <dsp:cNvSpPr/>
      </dsp:nvSpPr>
      <dsp:spPr>
        <a:xfrm>
          <a:off x="2272732" y="2678952"/>
          <a:ext cx="208777" cy="0"/>
        </a:xfrm>
        <a:prstGeom prst="line">
          <a:avLst/>
        </a:pr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732227-E9C5-4F00-8A8E-616ACFCC538C}">
      <dsp:nvSpPr>
        <dsp:cNvPr id="0" name=""/>
        <dsp:cNvSpPr/>
      </dsp:nvSpPr>
      <dsp:spPr>
        <a:xfrm>
          <a:off x="2481509" y="2234826"/>
          <a:ext cx="1480420" cy="88825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1" kern="1200" dirty="0">
              <a:solidFill>
                <a:schemeClr val="tx1"/>
              </a:solidFill>
            </a:rPr>
            <a:t>Compliant</a:t>
          </a:r>
        </a:p>
      </dsp:txBody>
      <dsp:txXfrm>
        <a:off x="2481509" y="2234826"/>
        <a:ext cx="1480420" cy="888252"/>
      </dsp:txXfrm>
    </dsp:sp>
    <dsp:sp modelId="{35DB2267-5BA4-4B6F-87B6-F34B204A2DD4}">
      <dsp:nvSpPr>
        <dsp:cNvPr id="0" name=""/>
        <dsp:cNvSpPr/>
      </dsp:nvSpPr>
      <dsp:spPr>
        <a:xfrm>
          <a:off x="3961929" y="2678952"/>
          <a:ext cx="208777" cy="0"/>
        </a:xfrm>
        <a:prstGeom prst="line">
          <a:avLst/>
        </a:pr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760787-4DE6-4928-9113-A581F02B4DF7}">
      <dsp:nvSpPr>
        <dsp:cNvPr id="0" name=""/>
        <dsp:cNvSpPr/>
      </dsp:nvSpPr>
      <dsp:spPr>
        <a:xfrm>
          <a:off x="4652970" y="913945"/>
          <a:ext cx="1786160" cy="1786160"/>
        </a:xfrm>
        <a:prstGeom prst="ellipse">
          <a:avLst/>
        </a:prstGeom>
        <a:solidFill>
          <a:schemeClr val="accent1">
            <a:shade val="80000"/>
            <a:hueOff val="120475"/>
            <a:satOff val="2336"/>
            <a:lumOff val="1114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solidFill>
                <a:srgbClr val="FFFF00"/>
              </a:solidFill>
            </a:rPr>
            <a:t>Committed</a:t>
          </a:r>
        </a:p>
      </dsp:txBody>
      <dsp:txXfrm>
        <a:off x="4914547" y="1175522"/>
        <a:ext cx="1263006" cy="1263006"/>
      </dsp:txXfrm>
    </dsp:sp>
    <dsp:sp modelId="{B8DFD60B-9776-402E-8F24-8D8DD90B5836}">
      <dsp:nvSpPr>
        <dsp:cNvPr id="0" name=""/>
        <dsp:cNvSpPr/>
      </dsp:nvSpPr>
      <dsp:spPr>
        <a:xfrm>
          <a:off x="6443439" y="913945"/>
          <a:ext cx="1786160" cy="1786160"/>
        </a:xfrm>
        <a:prstGeom prst="ellipse">
          <a:avLst/>
        </a:prstGeom>
        <a:solidFill>
          <a:schemeClr val="accent1">
            <a:shade val="80000"/>
            <a:hueOff val="240950"/>
            <a:satOff val="4673"/>
            <a:lumOff val="2229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>
              <a:solidFill>
                <a:srgbClr val="00B050"/>
              </a:solidFill>
            </a:rPr>
            <a:t>Compelled</a:t>
          </a:r>
        </a:p>
      </dsp:txBody>
      <dsp:txXfrm>
        <a:off x="6705016" y="1175522"/>
        <a:ext cx="1263006" cy="12630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7FFAE-4792-4DAB-AB69-BBFFFD4C8DA5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98ADE-86D9-4A56-B2B0-004997F67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44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E6572-F528-42F1-ACF7-1C8D06F92BEB}" type="datetimeFigureOut">
              <a:rPr lang="en-US" smtClean="0"/>
              <a:t>8/2/2017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056C7-E26E-4A49-A544-434CE3EE56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279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 myself-Brian George- Cutco Corp for over 20 years- LC Alum-2013- LC VP Board- Board Chair for SA- Alderman for the City of Olean- Co-Chair of this event today. </a:t>
            </a:r>
          </a:p>
          <a:p>
            <a:r>
              <a:rPr lang="en-US" dirty="0" smtClean="0"/>
              <a:t>There are things you believe and things you know and you will stand firm on with every thing you have.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056C7-E26E-4A49-A544-434CE3EE564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88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 Tom </a:t>
            </a:r>
            <a:r>
              <a:rPr lang="en-US" dirty="0" err="1" smtClean="0"/>
              <a:t>Sutley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056C7-E26E-4A49-A544-434CE3EE564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254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Reminder on Social Media page and survey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056C7-E26E-4A49-A544-434CE3EE564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86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Please to get the most out of the experience- if its out of your comfort zone I understand. Networking is a good thing….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056C7-E26E-4A49-A544-434CE3EE564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090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Lollipop experiment</a:t>
            </a:r>
          </a:p>
          <a:p>
            <a:endParaRPr lang="en-US" dirty="0" smtClean="0"/>
          </a:p>
          <a:p>
            <a:r>
              <a:rPr lang="en-US" dirty="0" smtClean="0"/>
              <a:t>Give every 3</a:t>
            </a:r>
            <a:r>
              <a:rPr lang="en-US" baseline="30000" dirty="0" smtClean="0"/>
              <a:t>rd</a:t>
            </a:r>
            <a:r>
              <a:rPr lang="en-US" dirty="0" smtClean="0"/>
              <a:t> or 4</a:t>
            </a:r>
            <a:r>
              <a:rPr lang="en-US" baseline="30000" dirty="0" smtClean="0"/>
              <a:t>th</a:t>
            </a:r>
            <a:r>
              <a:rPr lang="en-US" dirty="0" smtClean="0"/>
              <a:t> person a lollipop</a:t>
            </a:r>
          </a:p>
          <a:p>
            <a:r>
              <a:rPr lang="en-US" dirty="0" smtClean="0"/>
              <a:t>Describe them in very flattering terms</a:t>
            </a:r>
          </a:p>
          <a:p>
            <a:r>
              <a:rPr lang="en-US" dirty="0" smtClean="0"/>
              <a:t>Describe the folks with out as not as good as people with lollipops</a:t>
            </a:r>
          </a:p>
          <a:p>
            <a:r>
              <a:rPr lang="en-US" dirty="0" smtClean="0"/>
              <a:t>Ask for input on how to improve the Summit</a:t>
            </a:r>
          </a:p>
          <a:p>
            <a:r>
              <a:rPr lang="en-US" dirty="0" smtClean="0"/>
              <a:t>Use only the people with lollipops ideas and again say how great they are</a:t>
            </a:r>
          </a:p>
          <a:p>
            <a:r>
              <a:rPr lang="en-US" dirty="0" smtClean="0"/>
              <a:t>Ask for others opinions but put them down</a:t>
            </a:r>
          </a:p>
          <a:p>
            <a:r>
              <a:rPr lang="en-US" dirty="0" smtClean="0"/>
              <a:t>Takeaways- People with position or leadership roles and do you put there ideas first or do you look to collaborate with everyone equally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056C7-E26E-4A49-A544-434CE3EE564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24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believe Leadership is a choice and how you lead is an even bigger decision. So when your feet hit the ground in the morning, what kind of impact do you want to have?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056C7-E26E-4A49-A544-434CE3EE564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001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Tell’s</a:t>
            </a:r>
            <a:r>
              <a:rPr lang="en-US" dirty="0" smtClean="0"/>
              <a:t> a story for how and what we want to achieve….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056C7-E26E-4A49-A544-434CE3EE564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213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056C7-E26E-4A49-A544-434CE3EE564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454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Focus on the 80 and be sure to generate momentum around that.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056C7-E26E-4A49-A544-434CE3EE564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746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 the exceptional experience handout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056C7-E26E-4A49-A544-434CE3EE564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036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8F49-8CF9-45C3-A85C-E14E1061801A}" type="datetimeFigureOut">
              <a:rPr lang="en-US" smtClean="0"/>
              <a:t>8/2/2017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4A395C-0D8C-4793-B17D-25F5EE6609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8F49-8CF9-45C3-A85C-E14E1061801A}" type="datetimeFigureOut">
              <a:rPr lang="en-US" smtClean="0"/>
              <a:t>8/2/2017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395C-0D8C-4793-B17D-25F5EE6609D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8F49-8CF9-45C3-A85C-E14E1061801A}" type="datetimeFigureOut">
              <a:rPr lang="en-US" smtClean="0"/>
              <a:t>8/2/2017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395C-0D8C-4793-B17D-25F5EE6609D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8F49-8CF9-45C3-A85C-E14E1061801A}" type="datetimeFigureOut">
              <a:rPr lang="en-US" smtClean="0"/>
              <a:t>8/2/2017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395C-0D8C-4793-B17D-25F5EE6609D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8F49-8CF9-45C3-A85C-E14E1061801A}" type="datetimeFigureOut">
              <a:rPr lang="en-US" smtClean="0"/>
              <a:t>8/2/2017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395C-0D8C-4793-B17D-25F5EE6609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8F49-8CF9-45C3-A85C-E14E1061801A}" type="datetimeFigureOut">
              <a:rPr lang="en-US" smtClean="0"/>
              <a:t>8/2/2017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395C-0D8C-4793-B17D-25F5EE6609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8F49-8CF9-45C3-A85C-E14E1061801A}" type="datetimeFigureOut">
              <a:rPr lang="en-US" smtClean="0"/>
              <a:t>8/2/2017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395C-0D8C-4793-B17D-25F5EE6609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8F49-8CF9-45C3-A85C-E14E1061801A}" type="datetimeFigureOut">
              <a:rPr lang="en-US" smtClean="0"/>
              <a:t>8/2/2017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395C-0D8C-4793-B17D-25F5EE6609D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8F49-8CF9-45C3-A85C-E14E1061801A}" type="datetimeFigureOut">
              <a:rPr lang="en-US" smtClean="0"/>
              <a:t>8/2/2017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395C-0D8C-4793-B17D-25F5EE6609D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8F49-8CF9-45C3-A85C-E14E1061801A}" type="datetimeFigureOut">
              <a:rPr lang="en-US" smtClean="0"/>
              <a:t>8/2/2017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395C-0D8C-4793-B17D-25F5EE6609D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8F49-8CF9-45C3-A85C-E14E1061801A}" type="datetimeFigureOut">
              <a:rPr lang="en-US" smtClean="0"/>
              <a:t>8/2/2017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395C-0D8C-4793-B17D-25F5EE6609D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B868F49-8CF9-45C3-A85C-E14E1061801A}" type="datetimeFigureOut">
              <a:rPr lang="en-US" smtClean="0"/>
              <a:t>8/2/2017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24A395C-0D8C-4793-B17D-25F5EE6609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HaF4jfLd5Q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sJKWstgar8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Build your Culture through Employee Engagement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C000"/>
                </a:solidFill>
              </a:rPr>
              <a:t>Leadership, Mission, </a:t>
            </a:r>
            <a:r>
              <a:rPr lang="en-US" i="1" dirty="0" smtClean="0">
                <a:solidFill>
                  <a:srgbClr val="FFC000"/>
                </a:solidFill>
              </a:rPr>
              <a:t>Alignment, Clarity </a:t>
            </a:r>
            <a:r>
              <a:rPr lang="en-US" i="1" dirty="0" smtClean="0">
                <a:solidFill>
                  <a:srgbClr val="FFC000"/>
                </a:solidFill>
              </a:rPr>
              <a:t>and  </a:t>
            </a:r>
            <a:r>
              <a:rPr lang="en-US" i="1" dirty="0" smtClean="0">
                <a:solidFill>
                  <a:srgbClr val="FFC000"/>
                </a:solidFill>
              </a:rPr>
              <a:t>People</a:t>
            </a:r>
            <a:endParaRPr lang="en-US" i="1" dirty="0">
              <a:solidFill>
                <a:srgbClr val="FFC000"/>
              </a:solidFill>
            </a:endParaRPr>
          </a:p>
        </p:txBody>
      </p:sp>
      <p:pic>
        <p:nvPicPr>
          <p:cNvPr id="2050" name="Picture 2" descr="https://pbs.twimg.com/media/DF6P-3cXsAAarN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38200"/>
            <a:ext cx="55435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50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Engagement Continuum</a:t>
            </a:r>
            <a:br>
              <a:rPr lang="en-US" dirty="0" smtClean="0"/>
            </a:br>
            <a:r>
              <a:rPr lang="en-US" dirty="0" smtClean="0"/>
              <a:t>80/20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5580906"/>
              </p:ext>
            </p:extLst>
          </p:nvPr>
        </p:nvGraphicFramePr>
        <p:xfrm>
          <a:off x="457200" y="1219200"/>
          <a:ext cx="82296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672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876800"/>
            <a:ext cx="1553506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59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Three Circle Approach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Vison and Purpose- Alignment with our work</a:t>
            </a:r>
          </a:p>
          <a:p>
            <a:pPr lvl="1"/>
            <a:r>
              <a:rPr lang="en-US" dirty="0"/>
              <a:t>What are we doing?</a:t>
            </a:r>
          </a:p>
          <a:p>
            <a:pPr lvl="1"/>
            <a:r>
              <a:rPr lang="en-US" dirty="0"/>
              <a:t>Why are we doing it</a:t>
            </a:r>
            <a:r>
              <a:rPr lang="en-US" dirty="0" smtClean="0"/>
              <a:t>?</a:t>
            </a:r>
            <a:endParaRPr lang="en-US" dirty="0"/>
          </a:p>
          <a:p>
            <a:pPr lvl="1"/>
            <a:r>
              <a:rPr lang="en-US" dirty="0" smtClean="0"/>
              <a:t>Where </a:t>
            </a:r>
            <a:r>
              <a:rPr lang="en-US" dirty="0"/>
              <a:t>do I fit in</a:t>
            </a:r>
            <a:r>
              <a:rPr lang="en-US" dirty="0" smtClean="0"/>
              <a:t>?</a:t>
            </a:r>
          </a:p>
          <a:p>
            <a:pPr lvl="1"/>
            <a:endParaRPr lang="en-US" dirty="0"/>
          </a:p>
          <a:p>
            <a:r>
              <a:rPr lang="en-US" dirty="0" smtClean="0"/>
              <a:t>Mission Statement- that means something</a:t>
            </a:r>
          </a:p>
          <a:p>
            <a:pPr lvl="1"/>
            <a:r>
              <a:rPr lang="en-US" dirty="0" smtClean="0"/>
              <a:t>To create a truly exceptional experience for our people</a:t>
            </a:r>
          </a:p>
          <a:p>
            <a:pPr lvl="1"/>
            <a:r>
              <a:rPr lang="en-US" dirty="0" smtClean="0"/>
              <a:t>Through leading a People 1</a:t>
            </a:r>
            <a:r>
              <a:rPr lang="en-US" baseline="30000" dirty="0" smtClean="0"/>
              <a:t>st</a:t>
            </a:r>
            <a:r>
              <a:rPr lang="en-US" dirty="0" smtClean="0"/>
              <a:t> culture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267200"/>
            <a:ext cx="2770187" cy="2221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395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of your organization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7400"/>
            <a:ext cx="3450437" cy="421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59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Brand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05000"/>
            <a:ext cx="3200400" cy="4457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55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 Team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People </a:t>
            </a:r>
            <a:r>
              <a:rPr lang="en-US" dirty="0"/>
              <a:t>First </a:t>
            </a:r>
            <a:r>
              <a:rPr lang="en-US" dirty="0" smtClean="0"/>
              <a:t>Culture</a:t>
            </a:r>
            <a:endParaRPr lang="en-US" dirty="0"/>
          </a:p>
          <a:p>
            <a:r>
              <a:rPr lang="en-US" dirty="0"/>
              <a:t>	1. </a:t>
            </a:r>
            <a:r>
              <a:rPr lang="en-US" dirty="0">
                <a:solidFill>
                  <a:srgbClr val="FF0000"/>
                </a:solidFill>
              </a:rPr>
              <a:t>Involve and engage people</a:t>
            </a:r>
          </a:p>
          <a:p>
            <a:r>
              <a:rPr lang="en-US" dirty="0"/>
              <a:t>	2. Align and educate to our opportunities</a:t>
            </a:r>
          </a:p>
          <a:p>
            <a:r>
              <a:rPr lang="en-US" dirty="0"/>
              <a:t>	3. Leadership committed to do the right thing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038600"/>
            <a:ext cx="5938744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447800"/>
            <a:ext cx="1474787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489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Powerful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you think?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743200"/>
            <a:ext cx="376543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33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 First Description of Employee 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 </a:t>
            </a:r>
            <a:r>
              <a:rPr lang="en-US" sz="2800" dirty="0"/>
              <a:t>focus on nurturing the right condition for people to do and give their best each day. </a:t>
            </a:r>
          </a:p>
          <a:p>
            <a:pPr lvl="1"/>
            <a:r>
              <a:rPr lang="en-US" sz="2800" dirty="0"/>
              <a:t>Clarity and commitment to the organizations goals and values</a:t>
            </a:r>
          </a:p>
          <a:p>
            <a:pPr lvl="1"/>
            <a:r>
              <a:rPr lang="en-US" sz="2800" dirty="0"/>
              <a:t>Being activated to contribute to its success                                  </a:t>
            </a:r>
          </a:p>
          <a:p>
            <a:pPr lvl="1"/>
            <a:r>
              <a:rPr lang="en-US" sz="2800" dirty="0"/>
              <a:t>People having  an enhanced sense of well-being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97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828800"/>
            <a:ext cx="8229600" cy="4525963"/>
          </a:xfrm>
        </p:spPr>
        <p:txBody>
          <a:bodyPr/>
          <a:lstStyle/>
          <a:p>
            <a:r>
              <a:rPr lang="en-US" dirty="0" smtClean="0"/>
              <a:t>Tell the story of employee/personal engagement</a:t>
            </a: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3205164"/>
            <a:ext cx="2595562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59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of Influence/Motivation 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33600"/>
            <a:ext cx="607695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06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Simon Sinek on David </a:t>
            </a:r>
            <a:r>
              <a:rPr lang="en-US" dirty="0" smtClean="0"/>
              <a:t>Marquet</a:t>
            </a:r>
            <a:endParaRPr lang="en-US" dirty="0"/>
          </a:p>
        </p:txBody>
      </p:sp>
      <p:pic>
        <p:nvPicPr>
          <p:cNvPr id="7" name="0HaF4jfLd5Q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56732" y="1828800"/>
            <a:ext cx="6968068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17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Twitter page</a:t>
            </a:r>
          </a:p>
          <a:p>
            <a:pPr lvl="1"/>
            <a:r>
              <a:rPr lang="en-US" dirty="0" smtClean="0"/>
              <a:t>@</a:t>
            </a:r>
            <a:r>
              <a:rPr lang="en-US" sz="2800" dirty="0" smtClean="0"/>
              <a:t>lalc_summit</a:t>
            </a:r>
          </a:p>
          <a:p>
            <a:pPr lvl="2"/>
            <a:r>
              <a:rPr lang="en-US" sz="2800" dirty="0" smtClean="0"/>
              <a:t>#lalcsummit</a:t>
            </a:r>
          </a:p>
          <a:p>
            <a:pPr lvl="2"/>
            <a:r>
              <a:rPr lang="en-US" sz="2800" dirty="0" smtClean="0"/>
              <a:t>Link for survey-playkahoot</a:t>
            </a:r>
          </a:p>
          <a:p>
            <a:pPr lvl="2"/>
            <a:endParaRPr lang="en-US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86200"/>
            <a:ext cx="4739640" cy="2884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38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“Why”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05781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109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Empowerment Formula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33600"/>
            <a:ext cx="5562600" cy="3216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24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 Focus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600200"/>
            <a:ext cx="472012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808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Question?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 The time where you become an adult, is when you realize it isn’t about you</a:t>
            </a:r>
            <a:r>
              <a:rPr lang="en-US" sz="4800" dirty="0" smtClean="0"/>
              <a:t>.</a:t>
            </a:r>
          </a:p>
          <a:p>
            <a:pPr lvl="7"/>
            <a:r>
              <a:rPr lang="en-US" sz="4000" dirty="0" smtClean="0"/>
              <a:t>Ken Blanchard</a:t>
            </a:r>
          </a:p>
          <a:p>
            <a:pPr lvl="8"/>
            <a:r>
              <a:rPr lang="en-US" sz="1800" dirty="0" smtClean="0"/>
              <a:t>The Servant Leader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6323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the First Step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28800"/>
            <a:ext cx="55435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39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600200"/>
          </a:xfrm>
        </p:spPr>
        <p:txBody>
          <a:bodyPr/>
          <a:lstStyle/>
          <a:p>
            <a:r>
              <a:rPr lang="en-US" sz="4400" dirty="0"/>
              <a:t>Guiding principles </a:t>
            </a:r>
            <a:r>
              <a:rPr lang="en-US" sz="4400" dirty="0" smtClean="0"/>
              <a:t>to consider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00050" lvl="1">
              <a:spcBef>
                <a:spcPts val="0"/>
              </a:spcBef>
              <a:spcAft>
                <a:spcPts val="1125"/>
              </a:spcAft>
            </a:pPr>
            <a:r>
              <a:rPr lang="en-US" sz="3600" dirty="0" smtClean="0">
                <a:solidFill>
                  <a:srgbClr val="FFC000"/>
                </a:solidFill>
                <a:latin typeface="Arial"/>
                <a:ea typeface="Times New Roman"/>
              </a:rPr>
              <a:t>Please consider these statements?</a:t>
            </a:r>
          </a:p>
          <a:p>
            <a:pPr marL="400050" lvl="1">
              <a:spcBef>
                <a:spcPts val="0"/>
              </a:spcBef>
              <a:spcAft>
                <a:spcPts val="1125"/>
              </a:spcAft>
            </a:pPr>
            <a:endParaRPr lang="en-US" dirty="0">
              <a:solidFill>
                <a:schemeClr val="tx1"/>
              </a:solidFill>
              <a:latin typeface="Arial"/>
              <a:ea typeface="Times New Roman"/>
            </a:endParaRPr>
          </a:p>
          <a:p>
            <a:pPr marL="400050" lvl="1">
              <a:spcBef>
                <a:spcPts val="0"/>
              </a:spcBef>
              <a:spcAft>
                <a:spcPts val="1125"/>
              </a:spcAft>
            </a:pPr>
            <a:r>
              <a:rPr lang="en-US" sz="2000" dirty="0" smtClean="0">
                <a:solidFill>
                  <a:schemeClr val="tx1"/>
                </a:solidFill>
                <a:latin typeface="Arial"/>
                <a:ea typeface="Times New Roman"/>
              </a:rPr>
              <a:t>Begin </a:t>
            </a:r>
            <a:r>
              <a:rPr lang="en-US" sz="2000" dirty="0">
                <a:solidFill>
                  <a:schemeClr val="tx1"/>
                </a:solidFill>
                <a:latin typeface="Arial"/>
                <a:ea typeface="Times New Roman"/>
              </a:rPr>
              <a:t>every day with a focus on the lives you touch. </a:t>
            </a:r>
            <a:endParaRPr lang="en-US" sz="20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00050" lvl="1">
              <a:spcBef>
                <a:spcPts val="0"/>
              </a:spcBef>
              <a:spcAft>
                <a:spcPts val="1125"/>
              </a:spcAft>
            </a:pPr>
            <a:r>
              <a:rPr lang="en-US" sz="2000" dirty="0">
                <a:solidFill>
                  <a:schemeClr val="tx1"/>
                </a:solidFill>
                <a:latin typeface="Arial"/>
                <a:ea typeface="Times New Roman"/>
              </a:rPr>
              <a:t> Embrace leadership practices that send people home each day safe, healthy and fulfilled. </a:t>
            </a:r>
            <a:endParaRPr lang="en-US" sz="20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00050" lvl="1">
              <a:spcBef>
                <a:spcPts val="0"/>
              </a:spcBef>
              <a:spcAft>
                <a:spcPts val="1125"/>
              </a:spcAft>
            </a:pPr>
            <a:r>
              <a:rPr lang="en-US" sz="2000" dirty="0">
                <a:solidFill>
                  <a:schemeClr val="tx1"/>
                </a:solidFill>
                <a:latin typeface="Arial"/>
                <a:ea typeface="Times New Roman"/>
              </a:rPr>
              <a:t> Align all actions to an inspirational vision of a better future. </a:t>
            </a:r>
            <a:endParaRPr lang="en-US" sz="20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00050" lvl="1">
              <a:spcBef>
                <a:spcPts val="0"/>
              </a:spcBef>
              <a:spcAft>
                <a:spcPts val="1125"/>
              </a:spcAft>
            </a:pPr>
            <a:r>
              <a:rPr lang="en-US" sz="2000" dirty="0">
                <a:solidFill>
                  <a:schemeClr val="tx1"/>
                </a:solidFill>
                <a:latin typeface="Arial"/>
                <a:ea typeface="Times New Roman"/>
              </a:rPr>
              <a:t> Look for the goodness in people, and recognize and celebrate it daily. </a:t>
            </a:r>
            <a:endParaRPr lang="en-US" sz="20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00050" lvl="1">
              <a:spcBef>
                <a:spcPts val="0"/>
              </a:spcBef>
              <a:spcAft>
                <a:spcPts val="1125"/>
              </a:spcAft>
            </a:pPr>
            <a:r>
              <a:rPr lang="en-US" sz="2000" dirty="0">
                <a:solidFill>
                  <a:schemeClr val="tx1"/>
                </a:solidFill>
                <a:latin typeface="Arial"/>
                <a:ea typeface="Times New Roman"/>
              </a:rPr>
              <a:t> Lead with a clear sense of grounded optimism. </a:t>
            </a:r>
            <a:endParaRPr lang="en-US" sz="20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lvl="1"/>
            <a:r>
              <a:rPr lang="en-US" sz="2800" b="1" dirty="0">
                <a:solidFill>
                  <a:schemeClr val="tx1"/>
                </a:solidFill>
                <a:latin typeface="Arial"/>
                <a:ea typeface="Calibri"/>
              </a:rPr>
              <a:t> Always measure success by the way you touch the lives of </a:t>
            </a:r>
            <a:r>
              <a:rPr lang="en-US" sz="2800" b="1" dirty="0" smtClean="0">
                <a:solidFill>
                  <a:schemeClr val="tx1"/>
                </a:solidFill>
                <a:latin typeface="Arial"/>
                <a:ea typeface="Calibri"/>
              </a:rPr>
              <a:t>people</a:t>
            </a:r>
          </a:p>
          <a:p>
            <a:pPr lvl="1"/>
            <a:r>
              <a:rPr lang="en-US" sz="2800" b="1" i="1" dirty="0">
                <a:solidFill>
                  <a:srgbClr val="FFC000"/>
                </a:solidFill>
                <a:latin typeface="Arial"/>
                <a:ea typeface="Times New Roman"/>
              </a:rPr>
              <a:t>Be intentional about this… </a:t>
            </a:r>
          </a:p>
          <a:p>
            <a:pPr lvl="1"/>
            <a:endParaRPr lang="en-US" sz="2800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30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Appreciate your time!!  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201069"/>
            <a:ext cx="57150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89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/>
            <a:r>
              <a:rPr lang="en-US" sz="2800" dirty="0"/>
              <a:t>If you are setting with a person that you sat with previously today, please move and introduce yourself!</a:t>
            </a:r>
          </a:p>
          <a:p>
            <a:endParaRPr lang="en-US" dirty="0"/>
          </a:p>
        </p:txBody>
      </p:sp>
      <p:pic>
        <p:nvPicPr>
          <p:cNvPr id="8194" name="Picture 2" descr="Photo published for Stop Focusing on Profitability and Go for Grow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00400"/>
            <a:ext cx="57150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74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for 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Ideas from everyone on how to improve the Leadership Summit for next year?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Takeaways</a:t>
            </a:r>
          </a:p>
          <a:p>
            <a:pPr lvl="1"/>
            <a:r>
              <a:rPr lang="en-US" dirty="0" smtClean="0"/>
              <a:t>Is everyone in your organization on a level playing field or is there input valued- are your rooms Hierarchal or flat</a:t>
            </a:r>
          </a:p>
          <a:p>
            <a:pPr lvl="1"/>
            <a:r>
              <a:rPr lang="en-US" dirty="0" smtClean="0"/>
              <a:t>Do people with positions get there voices heard first</a:t>
            </a:r>
            <a:r>
              <a:rPr lang="en-US" dirty="0" smtClean="0"/>
              <a:t> and do they look for others to be connected to decision</a:t>
            </a:r>
          </a:p>
          <a:p>
            <a:pPr lvl="1"/>
            <a:r>
              <a:rPr lang="en-US" dirty="0" smtClean="0"/>
              <a:t>How do people feel about there roles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40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Question?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28800"/>
            <a:ext cx="4114800" cy="413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23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Story-Bob Chapman </a:t>
            </a:r>
            <a:endParaRPr lang="en-US" dirty="0"/>
          </a:p>
        </p:txBody>
      </p:sp>
      <p:pic>
        <p:nvPicPr>
          <p:cNvPr id="4" name="IsJKWstgar8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14400" y="1676400"/>
            <a:ext cx="74676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00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Involvement vs. 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tx1"/>
                </a:solidFill>
              </a:rPr>
              <a:t>Employee Involvement definition</a:t>
            </a:r>
            <a:r>
              <a:rPr lang="en-US" b="1" dirty="0">
                <a:solidFill>
                  <a:schemeClr val="tx1"/>
                </a:solidFill>
              </a:rPr>
              <a:t>- </a:t>
            </a:r>
            <a:r>
              <a:rPr lang="en-US" dirty="0">
                <a:solidFill>
                  <a:schemeClr val="tx1"/>
                </a:solidFill>
              </a:rPr>
              <a:t>Condition of being involved with or </a:t>
            </a:r>
            <a:r>
              <a:rPr lang="en-US" u="sng" dirty="0">
                <a:solidFill>
                  <a:schemeClr val="tx1"/>
                </a:solidFill>
              </a:rPr>
              <a:t>participating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in something</a:t>
            </a:r>
          </a:p>
          <a:p>
            <a:endParaRPr lang="en-US" u="sng" dirty="0"/>
          </a:p>
          <a:p>
            <a:endParaRPr lang="en-US" u="sng" dirty="0"/>
          </a:p>
          <a:p>
            <a:r>
              <a:rPr lang="en-US" u="sng" dirty="0">
                <a:solidFill>
                  <a:schemeClr val="tx1"/>
                </a:solidFill>
              </a:rPr>
              <a:t>Employee Engagement definition</a:t>
            </a:r>
            <a:r>
              <a:rPr lang="en-US" dirty="0">
                <a:solidFill>
                  <a:schemeClr val="tx1"/>
                </a:solidFill>
              </a:rPr>
              <a:t>- Feel </a:t>
            </a:r>
            <a:r>
              <a:rPr lang="en-US" u="sng" dirty="0">
                <a:solidFill>
                  <a:schemeClr val="tx1"/>
                </a:solidFill>
              </a:rPr>
              <a:t>passionate</a:t>
            </a:r>
            <a:r>
              <a:rPr lang="en-US" dirty="0">
                <a:solidFill>
                  <a:schemeClr val="tx1"/>
                </a:solidFill>
              </a:rPr>
              <a:t> about their jobs, are </a:t>
            </a:r>
            <a:r>
              <a:rPr lang="en-US" u="sng" dirty="0">
                <a:solidFill>
                  <a:schemeClr val="tx1"/>
                </a:solidFill>
              </a:rPr>
              <a:t>committed</a:t>
            </a:r>
            <a:r>
              <a:rPr lang="en-US" dirty="0">
                <a:solidFill>
                  <a:schemeClr val="tx1"/>
                </a:solidFill>
              </a:rPr>
              <a:t> to the organization, and put </a:t>
            </a:r>
            <a:r>
              <a:rPr lang="en-US" u="sng" dirty="0">
                <a:solidFill>
                  <a:schemeClr val="tx1"/>
                </a:solidFill>
              </a:rPr>
              <a:t>genuine effort </a:t>
            </a:r>
            <a:r>
              <a:rPr lang="en-US" dirty="0">
                <a:solidFill>
                  <a:schemeClr val="tx1"/>
                </a:solidFill>
              </a:rPr>
              <a:t>into </a:t>
            </a:r>
            <a:r>
              <a:rPr lang="en-US" dirty="0"/>
              <a:t>their 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27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Research- Data for Engaged and Disengaged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Gallup- 33% </a:t>
            </a:r>
            <a:r>
              <a:rPr lang="en-US" dirty="0"/>
              <a:t>of U.S. employees engaged in 2015</a:t>
            </a:r>
          </a:p>
          <a:p>
            <a:r>
              <a:rPr lang="en-US" dirty="0"/>
              <a:t>Monthly averages largely consistent</a:t>
            </a:r>
          </a:p>
          <a:p>
            <a:r>
              <a:rPr lang="en-US" dirty="0"/>
              <a:t>Engagement flat since </a:t>
            </a:r>
            <a:r>
              <a:rPr lang="en-US" dirty="0" smtClean="0"/>
              <a:t>2000</a:t>
            </a:r>
          </a:p>
          <a:p>
            <a:r>
              <a:rPr lang="en-US" dirty="0" smtClean="0"/>
              <a:t>Moreover</a:t>
            </a:r>
            <a:r>
              <a:rPr lang="en-US" dirty="0"/>
              <a:t>, they found that only 33% of U.S. employees are engaged in their job, and slightly more than half of employees (51%) say they are actively looking for a new job or watching for openings</a:t>
            </a:r>
            <a:r>
              <a:rPr lang="en-US" dirty="0" smtClean="0"/>
              <a:t>.</a:t>
            </a:r>
          </a:p>
          <a:p>
            <a:r>
              <a:rPr lang="en-US" dirty="0" smtClean="0"/>
              <a:t>Barry Wehmiller CEO Bob Chapkman- Because </a:t>
            </a:r>
            <a:r>
              <a:rPr lang="en-US" dirty="0"/>
              <a:t>seven out of eight people believe the company they work for does not care about them.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08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Chasm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968" y="1828800"/>
            <a:ext cx="6354967" cy="1789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78087"/>
            <a:ext cx="6313487" cy="2271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4267200" y="3679371"/>
            <a:ext cx="0" cy="58783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83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1377</TotalTime>
  <Words>690</Words>
  <Application>Microsoft Office PowerPoint</Application>
  <PresentationFormat>On-screen Show (4:3)</PresentationFormat>
  <Paragraphs>115</Paragraphs>
  <Slides>26</Slides>
  <Notes>10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Executive</vt:lpstr>
      <vt:lpstr>Build your Culture through Employee Engagement</vt:lpstr>
      <vt:lpstr>Social Media</vt:lpstr>
      <vt:lpstr>Networking</vt:lpstr>
      <vt:lpstr>Exercise for us?</vt:lpstr>
      <vt:lpstr>Important Question?</vt:lpstr>
      <vt:lpstr>The Story-Bob Chapman </vt:lpstr>
      <vt:lpstr>Involvement vs. Engagement</vt:lpstr>
      <vt:lpstr>The Research- Data for Engaged and Disengaged</vt:lpstr>
      <vt:lpstr>Cultural Chasm</vt:lpstr>
      <vt:lpstr> Engagement Continuum 80/20</vt:lpstr>
      <vt:lpstr>Three Circle Approach</vt:lpstr>
      <vt:lpstr>Mission of your organization</vt:lpstr>
      <vt:lpstr>The Brand</vt:lpstr>
      <vt:lpstr>Leadership Team Values</vt:lpstr>
      <vt:lpstr>Powerful Question</vt:lpstr>
      <vt:lpstr>People First Description of Employee Engagement</vt:lpstr>
      <vt:lpstr>Authentic Experience</vt:lpstr>
      <vt:lpstr>Methods of Influence/Motivation </vt:lpstr>
      <vt:lpstr>Simon Sinek on David Marquet</vt:lpstr>
      <vt:lpstr>The “Why”</vt:lpstr>
      <vt:lpstr>Empowerment Formula</vt:lpstr>
      <vt:lpstr>Leadership Focus</vt:lpstr>
      <vt:lpstr>Personal Question?</vt:lpstr>
      <vt:lpstr>Take the First Step</vt:lpstr>
      <vt:lpstr>Guiding principles to consider</vt:lpstr>
      <vt:lpstr>I Appreciate your time!!  </vt:lpstr>
    </vt:vector>
  </TitlesOfParts>
  <Company>Cutco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90</cp:revision>
  <cp:lastPrinted>2017-08-02T18:26:06Z</cp:lastPrinted>
  <dcterms:created xsi:type="dcterms:W3CDTF">2017-07-03T17:56:35Z</dcterms:created>
  <dcterms:modified xsi:type="dcterms:W3CDTF">2017-08-02T20:04:53Z</dcterms:modified>
</cp:coreProperties>
</file>