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8" r:id="rId3"/>
    <p:sldId id="296" r:id="rId4"/>
    <p:sldId id="288" r:id="rId5"/>
    <p:sldId id="287" r:id="rId6"/>
    <p:sldId id="297" r:id="rId7"/>
    <p:sldId id="280" r:id="rId8"/>
    <p:sldId id="298" r:id="rId9"/>
    <p:sldId id="300" r:id="rId10"/>
    <p:sldId id="299" r:id="rId11"/>
    <p:sldId id="301" r:id="rId12"/>
    <p:sldId id="302" r:id="rId13"/>
    <p:sldId id="303" r:id="rId14"/>
    <p:sldId id="304" r:id="rId15"/>
    <p:sldId id="306" r:id="rId16"/>
    <p:sldId id="307" r:id="rId17"/>
    <p:sldId id="310" r:id="rId18"/>
    <p:sldId id="308" r:id="rId19"/>
    <p:sldId id="311" r:id="rId20"/>
    <p:sldId id="309" r:id="rId21"/>
    <p:sldId id="314" r:id="rId22"/>
    <p:sldId id="312" r:id="rId23"/>
    <p:sldId id="313" r:id="rId24"/>
    <p:sldId id="26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3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E6572-F528-42F1-ACF7-1C8D06F92BEB}" type="datetimeFigureOut">
              <a:rPr lang="en-US" smtClean="0"/>
              <a:t>8/2/2017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056C7-E26E-4A49-A544-434CE3EE5647}" type="slidenum">
              <a:rPr lang="en-US" smtClean="0"/>
              <a:t>‹#›</a:t>
            </a:fld>
            <a:endParaRPr lang="en-US" dirty="0"/>
          </a:p>
        </p:txBody>
      </p:sp>
    </p:spTree>
    <p:extLst>
      <p:ext uri="{BB962C8B-B14F-4D97-AF65-F5344CB8AC3E}">
        <p14:creationId xmlns:p14="http://schemas.microsoft.com/office/powerpoint/2010/main" val="158827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056C7-E26E-4A49-A544-434CE3EE5647}" type="slidenum">
              <a:rPr lang="en-US" smtClean="0"/>
              <a:t>24</a:t>
            </a:fld>
            <a:endParaRPr lang="en-US" dirty="0"/>
          </a:p>
        </p:txBody>
      </p:sp>
    </p:spTree>
    <p:extLst>
      <p:ext uri="{BB962C8B-B14F-4D97-AF65-F5344CB8AC3E}">
        <p14:creationId xmlns:p14="http://schemas.microsoft.com/office/powerpoint/2010/main" val="301343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8" name="Slide Number Placeholder 7"/>
          <p:cNvSpPr>
            <a:spLocks noGrp="1"/>
          </p:cNvSpPr>
          <p:nvPr>
            <p:ph type="sldNum" sz="quarter" idx="11"/>
          </p:nvPr>
        </p:nvSpPr>
        <p:spPr/>
        <p:txBody>
          <a:bodyPr/>
          <a:lstStyle/>
          <a:p>
            <a:fld id="{B24A395C-0D8C-4793-B17D-25F5EE6609D3}"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A395C-0D8C-4793-B17D-25F5EE6609D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A395C-0D8C-4793-B17D-25F5EE6609D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A395C-0D8C-4793-B17D-25F5EE6609D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A395C-0D8C-4793-B17D-25F5EE6609D3}"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A395C-0D8C-4793-B17D-25F5EE6609D3}"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4A395C-0D8C-4793-B17D-25F5EE6609D3}"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A395C-0D8C-4793-B17D-25F5EE6609D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4A395C-0D8C-4793-B17D-25F5EE6609D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A395C-0D8C-4793-B17D-25F5EE6609D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68F49-8CF9-45C3-A85C-E14E1061801A}"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A395C-0D8C-4793-B17D-25F5EE6609D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B868F49-8CF9-45C3-A85C-E14E1061801A}" type="datetimeFigureOut">
              <a:rPr lang="en-US" smtClean="0"/>
              <a:t>8/2/2017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24A395C-0D8C-4793-B17D-25F5EE6609D3}"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PYV9Cw4R6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Winning the War Within</a:t>
            </a:r>
            <a:endParaRPr lang="en-US" sz="4400" dirty="0"/>
          </a:p>
        </p:txBody>
      </p:sp>
      <p:sp>
        <p:nvSpPr>
          <p:cNvPr id="3" name="Subtitle 2"/>
          <p:cNvSpPr>
            <a:spLocks noGrp="1"/>
          </p:cNvSpPr>
          <p:nvPr>
            <p:ph type="subTitle" idx="1"/>
          </p:nvPr>
        </p:nvSpPr>
        <p:spPr>
          <a:xfrm>
            <a:off x="838200" y="4953000"/>
            <a:ext cx="7162800" cy="990600"/>
          </a:xfrm>
        </p:spPr>
        <p:txBody>
          <a:bodyPr/>
          <a:lstStyle/>
          <a:p>
            <a:r>
              <a:rPr lang="en-US" i="1" dirty="0" smtClean="0">
                <a:solidFill>
                  <a:srgbClr val="FFC000"/>
                </a:solidFill>
              </a:rPr>
              <a:t>How Checking Your Ego and Taking Ownership Can Make You A Better Leader</a:t>
            </a:r>
            <a:endParaRPr lang="en-US" i="1" dirty="0">
              <a:solidFill>
                <a:srgbClr val="FFC000"/>
              </a:solidFill>
            </a:endParaRPr>
          </a:p>
        </p:txBody>
      </p:sp>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43000" y="1447800"/>
            <a:ext cx="676002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50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ego?</a:t>
            </a:r>
            <a:endParaRPr lang="en-US" dirty="0"/>
          </a:p>
        </p:txBody>
      </p:sp>
      <p:sp>
        <p:nvSpPr>
          <p:cNvPr id="5" name="Content Placeholder 3"/>
          <p:cNvSpPr>
            <a:spLocks noGrp="1"/>
          </p:cNvSpPr>
          <p:nvPr>
            <p:ph idx="1"/>
          </p:nvPr>
        </p:nvSpPr>
        <p:spPr/>
        <p:txBody>
          <a:bodyPr/>
          <a:lstStyle/>
          <a:p>
            <a:r>
              <a:rPr lang="en-US" dirty="0" smtClean="0"/>
              <a:t>The unwillingness to give up responsibilities</a:t>
            </a:r>
          </a:p>
          <a:p>
            <a:pPr lvl="1"/>
            <a:r>
              <a:rPr lang="en-US" dirty="0" smtClean="0"/>
              <a:t>Despite lack of time, resources, knowledge, or ability</a:t>
            </a:r>
          </a:p>
          <a:p>
            <a:r>
              <a:rPr lang="en-US" dirty="0" smtClean="0"/>
              <a:t>What are the thoughts that go through your mind?</a:t>
            </a:r>
          </a:p>
          <a:p>
            <a:pPr lvl="1"/>
            <a:r>
              <a:rPr lang="en-US" dirty="0" smtClean="0"/>
              <a:t>What will my leaders think?</a:t>
            </a:r>
          </a:p>
          <a:p>
            <a:pPr lvl="1"/>
            <a:r>
              <a:rPr lang="en-US" dirty="0" smtClean="0"/>
              <a:t>How will this hurt my reputation?</a:t>
            </a:r>
          </a:p>
          <a:p>
            <a:pPr lvl="1"/>
            <a:r>
              <a:rPr lang="en-US" dirty="0" smtClean="0"/>
              <a:t>How will this affect my confidence?</a:t>
            </a:r>
          </a:p>
          <a:p>
            <a:r>
              <a:rPr lang="en-US" dirty="0" smtClean="0"/>
              <a:t>This is ego, making it all about yourself</a:t>
            </a:r>
          </a:p>
          <a:p>
            <a:pPr lvl="1"/>
            <a:r>
              <a:rPr lang="en-US" dirty="0" smtClean="0"/>
              <a:t>Consider how it will affect your team</a:t>
            </a:r>
          </a:p>
          <a:p>
            <a:pPr lvl="1"/>
            <a:r>
              <a:rPr lang="en-US" dirty="0" smtClean="0"/>
              <a:t>How will it affect those closest to you</a:t>
            </a:r>
          </a:p>
          <a:p>
            <a:pPr lvl="1"/>
            <a:r>
              <a:rPr lang="en-US" dirty="0" smtClean="0"/>
              <a:t>How does it affect the mission</a:t>
            </a:r>
          </a:p>
          <a:p>
            <a:pPr lvl="1"/>
            <a:endParaRPr lang="en-US" dirty="0"/>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65255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ego?</a:t>
            </a:r>
            <a:endParaRPr lang="en-US" dirty="0"/>
          </a:p>
        </p:txBody>
      </p:sp>
      <p:sp>
        <p:nvSpPr>
          <p:cNvPr id="5" name="Content Placeholder 3"/>
          <p:cNvSpPr>
            <a:spLocks noGrp="1"/>
          </p:cNvSpPr>
          <p:nvPr>
            <p:ph idx="1"/>
          </p:nvPr>
        </p:nvSpPr>
        <p:spPr>
          <a:xfrm>
            <a:off x="152400" y="1600200"/>
            <a:ext cx="8229600" cy="4525963"/>
          </a:xfrm>
        </p:spPr>
        <p:txBody>
          <a:bodyPr/>
          <a:lstStyle/>
          <a:p>
            <a:pPr marL="457200" lvl="1" indent="0">
              <a:buNone/>
            </a:pPr>
            <a:r>
              <a:rPr lang="en-US" dirty="0"/>
              <a:t>In Extreme Ownership, Jocko Willink gives an example of a SEAL platoon commander who is nervous about the arrival of a new unit with superiorly trained Iraqi soldiers as opposed to the Iraqis under his command. He is afraid they will out-perform his unit. Jocko’s response was:</a:t>
            </a:r>
          </a:p>
          <a:p>
            <a:pPr marL="457200" lvl="1" indent="0">
              <a:buNone/>
            </a:pPr>
            <a:endParaRPr lang="en-US" dirty="0"/>
          </a:p>
          <a:p>
            <a:pPr lvl="1"/>
            <a:endParaRPr lang="en-US" dirty="0" smtClean="0"/>
          </a:p>
          <a:p>
            <a:pPr marL="457200" lvl="1" indent="0">
              <a:buNone/>
            </a:pPr>
            <a:r>
              <a:rPr lang="en-US" dirty="0"/>
              <a:t>“If they outperform your team and take your mission, good.  We will find you another one.  Our mission is to defeat this insurgency.  We can’t let our egos take precedence over doing what is best to accomplish that.” </a:t>
            </a:r>
          </a:p>
          <a:p>
            <a:pPr marL="457200" lvl="1" indent="0">
              <a:buNone/>
            </a:pPr>
            <a:endParaRPr lang="en-US" dirty="0" smtClean="0"/>
          </a:p>
          <a:p>
            <a:pPr marL="457200" lvl="1" indent="0">
              <a:buNone/>
            </a:pPr>
            <a:r>
              <a:rPr lang="en-US" dirty="0"/>
              <a:t>Jocko points out to this commander that he needs to put the mission first and not be concerned about his reputation, his ego. </a:t>
            </a:r>
          </a:p>
          <a:p>
            <a:pPr marL="457200" lvl="1" indent="0">
              <a:buNone/>
            </a:pPr>
            <a:endParaRPr lang="en-US" dirty="0" smtClean="0"/>
          </a:p>
        </p:txBody>
      </p:sp>
    </p:spTree>
    <p:extLst>
      <p:ext uri="{BB962C8B-B14F-4D97-AF65-F5344CB8AC3E}">
        <p14:creationId xmlns:p14="http://schemas.microsoft.com/office/powerpoint/2010/main" val="40565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ego bad?</a:t>
            </a:r>
            <a:endParaRPr lang="en-US" dirty="0"/>
          </a:p>
        </p:txBody>
      </p:sp>
      <p:sp>
        <p:nvSpPr>
          <p:cNvPr id="5" name="Content Placeholder 3"/>
          <p:cNvSpPr>
            <a:spLocks noGrp="1"/>
          </p:cNvSpPr>
          <p:nvPr>
            <p:ph idx="1"/>
          </p:nvPr>
        </p:nvSpPr>
        <p:spPr>
          <a:xfrm>
            <a:off x="381000" y="1828800"/>
            <a:ext cx="8229600" cy="4525963"/>
          </a:xfrm>
        </p:spPr>
        <p:txBody>
          <a:bodyPr/>
          <a:lstStyle/>
          <a:p>
            <a:pPr lvl="0"/>
            <a:r>
              <a:rPr lang="en-US" dirty="0"/>
              <a:t>Ego causes you to focus on yourself instead of the overall mission</a:t>
            </a:r>
          </a:p>
          <a:p>
            <a:pPr lvl="0"/>
            <a:r>
              <a:rPr lang="en-US" dirty="0"/>
              <a:t>It prevents you from asking for help when you need it</a:t>
            </a:r>
          </a:p>
          <a:p>
            <a:pPr lvl="0"/>
            <a:r>
              <a:rPr lang="en-US" dirty="0"/>
              <a:t>It can your decisions in order to preserve your own image and reputation, as opposed to doing what is right</a:t>
            </a:r>
          </a:p>
          <a:p>
            <a:pPr marL="457200" lvl="1" indent="0">
              <a:buNone/>
            </a:pPr>
            <a:endParaRPr lang="en-US" dirty="0" smtClean="0"/>
          </a:p>
        </p:txBody>
      </p:sp>
    </p:spTree>
    <p:extLst>
      <p:ext uri="{BB962C8B-B14F-4D97-AF65-F5344CB8AC3E}">
        <p14:creationId xmlns:p14="http://schemas.microsoft.com/office/powerpoint/2010/main" val="310683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ego be good?</a:t>
            </a:r>
            <a:endParaRPr lang="en-US" dirty="0"/>
          </a:p>
        </p:txBody>
      </p:sp>
      <p:sp>
        <p:nvSpPr>
          <p:cNvPr id="6" name="Content Placeholder 3"/>
          <p:cNvSpPr>
            <a:spLocks noGrp="1"/>
          </p:cNvSpPr>
          <p:nvPr>
            <p:ph idx="1"/>
          </p:nvPr>
        </p:nvSpPr>
        <p:spPr>
          <a:xfrm>
            <a:off x="457200" y="1600200"/>
            <a:ext cx="8229600" cy="4525963"/>
          </a:xfrm>
        </p:spPr>
        <p:txBody>
          <a:bodyPr>
            <a:normAutofit/>
          </a:bodyPr>
          <a:lstStyle/>
          <a:p>
            <a:r>
              <a:rPr lang="en-US" dirty="0"/>
              <a:t>To some, ego is just a synonym for some more positively viewed attributes: </a:t>
            </a:r>
            <a:endParaRPr lang="en-US" dirty="0" smtClean="0"/>
          </a:p>
          <a:p>
            <a:pPr lvl="1"/>
            <a:r>
              <a:rPr lang="en-US" dirty="0" smtClean="0"/>
              <a:t>Drive </a:t>
            </a:r>
          </a:p>
          <a:p>
            <a:pPr lvl="1"/>
            <a:r>
              <a:rPr lang="en-US" dirty="0" smtClean="0"/>
              <a:t>Ambition </a:t>
            </a:r>
          </a:p>
          <a:p>
            <a:pPr lvl="1"/>
            <a:r>
              <a:rPr lang="en-US" dirty="0" smtClean="0"/>
              <a:t>Hunger </a:t>
            </a:r>
          </a:p>
          <a:p>
            <a:pPr lvl="1"/>
            <a:r>
              <a:rPr lang="en-US" dirty="0" smtClean="0"/>
              <a:t>Passion</a:t>
            </a:r>
            <a:r>
              <a:rPr lang="en-US" dirty="0"/>
              <a:t>. </a:t>
            </a:r>
          </a:p>
          <a:p>
            <a:r>
              <a:rPr lang="en-US" dirty="0"/>
              <a:t>These are certainly good things to be. And truthfully I think it would be pretty much impossible to find a successful person who didn’t have ego driving and pushing them to some degree. </a:t>
            </a:r>
            <a:endParaRPr lang="en-US" dirty="0"/>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1402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ego be good?</a:t>
            </a:r>
            <a:endParaRPr lang="en-US" dirty="0"/>
          </a:p>
        </p:txBody>
      </p:sp>
      <p:sp>
        <p:nvSpPr>
          <p:cNvPr id="5" name="Content Placeholder 3"/>
          <p:cNvSpPr>
            <a:spLocks noGrp="1"/>
          </p:cNvSpPr>
          <p:nvPr>
            <p:ph idx="1"/>
          </p:nvPr>
        </p:nvSpPr>
        <p:spPr>
          <a:xfrm>
            <a:off x="381000" y="1828800"/>
            <a:ext cx="8229600" cy="4525963"/>
          </a:xfrm>
        </p:spPr>
        <p:txBody>
          <a:bodyPr/>
          <a:lstStyle/>
          <a:p>
            <a:pPr marL="0" lvl="1" indent="0">
              <a:lnSpc>
                <a:spcPct val="90000"/>
              </a:lnSpc>
              <a:buNone/>
            </a:pPr>
            <a:r>
              <a:rPr lang="en-US" sz="2200" dirty="0"/>
              <a:t>In “Ego is the Enemy,” Holiday eludes to this while carefully noting the potential danger</a:t>
            </a:r>
            <a:r>
              <a:rPr lang="en-US" sz="2200" dirty="0" smtClean="0"/>
              <a:t>:</a:t>
            </a:r>
          </a:p>
          <a:p>
            <a:pPr marL="0" lvl="1" indent="0">
              <a:lnSpc>
                <a:spcPct val="90000"/>
              </a:lnSpc>
              <a:buNone/>
            </a:pPr>
            <a:endParaRPr lang="en-US" sz="2200" dirty="0"/>
          </a:p>
          <a:p>
            <a:pPr marL="0" lvl="1" indent="0">
              <a:lnSpc>
                <a:spcPct val="90000"/>
              </a:lnSpc>
              <a:buNone/>
            </a:pPr>
            <a:endParaRPr lang="en-US" sz="2200" dirty="0"/>
          </a:p>
          <a:p>
            <a:pPr marL="0" lvl="1" indent="0">
              <a:lnSpc>
                <a:spcPct val="90000"/>
              </a:lnSpc>
              <a:buNone/>
            </a:pPr>
            <a:r>
              <a:rPr lang="en-US" sz="2200" dirty="0"/>
              <a:t>“… for people with ambitions, talents, drives, and potential to fulfill, ego comes with the territory. Precisely what makes us promising as thinkers, doers, creatives, and entrepreneurs, what drives us to the top of those fields, makes us vulnerable to this darker side of the psyche.” </a:t>
            </a:r>
          </a:p>
          <a:p>
            <a:pPr marL="0" lvl="1" indent="0">
              <a:lnSpc>
                <a:spcPct val="90000"/>
              </a:lnSpc>
              <a:buNone/>
            </a:pPr>
            <a:endParaRPr lang="en-US" sz="2200" b="1" dirty="0" smtClean="0"/>
          </a:p>
          <a:p>
            <a:pPr marL="0" lvl="1" indent="0">
              <a:lnSpc>
                <a:spcPct val="90000"/>
              </a:lnSpc>
              <a:buNone/>
            </a:pPr>
            <a:endParaRPr lang="en-US" sz="2200" dirty="0"/>
          </a:p>
          <a:p>
            <a:pPr marL="457200" lvl="1" indent="0">
              <a:buNone/>
            </a:pPr>
            <a:endParaRPr lang="en-US" dirty="0" smtClean="0"/>
          </a:p>
        </p:txBody>
      </p:sp>
    </p:spTree>
    <p:extLst>
      <p:ext uri="{BB962C8B-B14F-4D97-AF65-F5344CB8AC3E}">
        <p14:creationId xmlns:p14="http://schemas.microsoft.com/office/powerpoint/2010/main" val="31292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your ego</a:t>
            </a:r>
            <a:endParaRPr lang="en-US" dirty="0"/>
          </a:p>
        </p:txBody>
      </p:sp>
      <p:sp>
        <p:nvSpPr>
          <p:cNvPr id="4" name="Content Placeholder 3"/>
          <p:cNvSpPr>
            <a:spLocks noGrp="1"/>
          </p:cNvSpPr>
          <p:nvPr>
            <p:ph idx="1"/>
          </p:nvPr>
        </p:nvSpPr>
        <p:spPr>
          <a:xfrm>
            <a:off x="381000" y="1828800"/>
            <a:ext cx="8229600" cy="4525963"/>
          </a:xfrm>
        </p:spPr>
        <p:txBody>
          <a:bodyPr>
            <a:normAutofit/>
          </a:bodyPr>
          <a:lstStyle/>
          <a:p>
            <a:r>
              <a:rPr lang="en-US" dirty="0" smtClean="0"/>
              <a:t>This is not easy </a:t>
            </a:r>
          </a:p>
          <a:p>
            <a:r>
              <a:rPr lang="en-US" dirty="0" smtClean="0"/>
              <a:t>Ego </a:t>
            </a:r>
            <a:r>
              <a:rPr lang="en-US" dirty="0"/>
              <a:t>is deceptive.  </a:t>
            </a:r>
            <a:endParaRPr lang="en-US" dirty="0" smtClean="0"/>
          </a:p>
          <a:p>
            <a:r>
              <a:rPr lang="en-US" dirty="0" smtClean="0"/>
              <a:t>It’s </a:t>
            </a:r>
            <a:r>
              <a:rPr lang="en-US" dirty="0"/>
              <a:t>difficult to notice when it’s your own ego that’s the </a:t>
            </a:r>
            <a:r>
              <a:rPr lang="en-US" dirty="0" smtClean="0"/>
              <a:t>issue</a:t>
            </a:r>
          </a:p>
          <a:p>
            <a:r>
              <a:rPr lang="en-US" dirty="0"/>
              <a:t>We can see ego easily in others but it’s much more challenging to see it within ourselves.</a:t>
            </a:r>
            <a:endParaRPr lang="en-US" dirty="0" smtClean="0"/>
          </a:p>
          <a:p>
            <a:pPr marL="457200" lvl="1" indent="0">
              <a:buNone/>
            </a:pPr>
            <a:endParaRPr lang="en-US" dirty="0" smtClean="0"/>
          </a:p>
        </p:txBody>
      </p:sp>
    </p:spTree>
    <p:extLst>
      <p:ext uri="{BB962C8B-B14F-4D97-AF65-F5344CB8AC3E}">
        <p14:creationId xmlns:p14="http://schemas.microsoft.com/office/powerpoint/2010/main" val="37811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your ego</a:t>
            </a:r>
            <a:endParaRPr lang="en-US" dirty="0"/>
          </a:p>
        </p:txBody>
      </p:sp>
      <p:sp>
        <p:nvSpPr>
          <p:cNvPr id="4" name="Content Placeholder 3"/>
          <p:cNvSpPr>
            <a:spLocks noGrp="1"/>
          </p:cNvSpPr>
          <p:nvPr>
            <p:ph idx="1"/>
          </p:nvPr>
        </p:nvSpPr>
        <p:spPr>
          <a:xfrm>
            <a:off x="381000" y="1828800"/>
            <a:ext cx="8229600" cy="4525963"/>
          </a:xfrm>
        </p:spPr>
        <p:txBody>
          <a:bodyPr>
            <a:normAutofit/>
          </a:bodyPr>
          <a:lstStyle/>
          <a:p>
            <a:r>
              <a:rPr lang="en-US" dirty="0" smtClean="0"/>
              <a:t>Detachment</a:t>
            </a:r>
          </a:p>
          <a:p>
            <a:r>
              <a:rPr lang="en-US" dirty="0" smtClean="0"/>
              <a:t>Reflection</a:t>
            </a:r>
          </a:p>
          <a:p>
            <a:pPr lvl="1"/>
            <a:r>
              <a:rPr lang="en-US" dirty="0" smtClean="0"/>
              <a:t>Meditations by Marcus Aurelius</a:t>
            </a:r>
          </a:p>
          <a:p>
            <a:pPr marL="457200" lvl="1" indent="0">
              <a:buNone/>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9" y="3200400"/>
            <a:ext cx="338137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51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ownership</a:t>
            </a:r>
            <a:endParaRPr lang="en-US" dirty="0"/>
          </a:p>
        </p:txBody>
      </p:sp>
      <p:sp>
        <p:nvSpPr>
          <p:cNvPr id="4" name="Content Placeholder 3"/>
          <p:cNvSpPr>
            <a:spLocks noGrp="1"/>
          </p:cNvSpPr>
          <p:nvPr>
            <p:ph idx="1"/>
          </p:nvPr>
        </p:nvSpPr>
        <p:spPr>
          <a:xfrm>
            <a:off x="381000" y="1828800"/>
            <a:ext cx="8229600" cy="4525963"/>
          </a:xfrm>
        </p:spPr>
        <p:txBody>
          <a:bodyPr/>
          <a:lstStyle/>
          <a:p>
            <a:pPr lvl="0"/>
            <a:r>
              <a:rPr lang="en-US" dirty="0"/>
              <a:t>In Extreme Ownership, Jocko outlines a situation in Ramadi, Iraq were a friendly Iraqi soldier was killed and a SEAL was wounded. </a:t>
            </a:r>
            <a:endParaRPr lang="en-US" dirty="0" smtClean="0"/>
          </a:p>
          <a:p>
            <a:pPr lvl="0"/>
            <a:r>
              <a:rPr lang="en-US" dirty="0"/>
              <a:t>A miscommunication and breakdowns on multiple levels had caused a “blue-on-blue,” or more commonly known as “friendly fire.” </a:t>
            </a:r>
            <a:endParaRPr lang="en-US" dirty="0" smtClean="0"/>
          </a:p>
          <a:p>
            <a:pPr lvl="0"/>
            <a:r>
              <a:rPr lang="en-US" dirty="0"/>
              <a:t>As the SEAL commander in charge Jocko knew he would have to explain to higher command what had happened and that they would be looking for someone to blame.</a:t>
            </a:r>
            <a:endParaRPr lang="en-US" dirty="0" smtClean="0"/>
          </a:p>
        </p:txBody>
      </p:sp>
    </p:spTree>
    <p:extLst>
      <p:ext uri="{BB962C8B-B14F-4D97-AF65-F5344CB8AC3E}">
        <p14:creationId xmlns:p14="http://schemas.microsoft.com/office/powerpoint/2010/main" val="13021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ownership</a:t>
            </a:r>
            <a:endParaRPr lang="en-US" dirty="0"/>
          </a:p>
        </p:txBody>
      </p:sp>
      <p:sp>
        <p:nvSpPr>
          <p:cNvPr id="4" name="Content Placeholder 3"/>
          <p:cNvSpPr>
            <a:spLocks noGrp="1"/>
          </p:cNvSpPr>
          <p:nvPr>
            <p:ph idx="1"/>
          </p:nvPr>
        </p:nvSpPr>
        <p:spPr>
          <a:xfrm>
            <a:off x="381000" y="1828800"/>
            <a:ext cx="8229600" cy="4525963"/>
          </a:xfrm>
        </p:spPr>
        <p:txBody>
          <a:bodyPr/>
          <a:lstStyle/>
          <a:p>
            <a:pPr lvl="0"/>
            <a:r>
              <a:rPr lang="en-US" dirty="0"/>
              <a:t>In preparing for the debrief Jocko looked at all of the individual points of error and realized it boiled down to one </a:t>
            </a:r>
            <a:r>
              <a:rPr lang="en-US" dirty="0" smtClean="0"/>
              <a:t>thing</a:t>
            </a:r>
            <a:r>
              <a:rPr lang="en-US" dirty="0"/>
              <a:t>:</a:t>
            </a:r>
            <a:r>
              <a:rPr lang="en-US" dirty="0" smtClean="0"/>
              <a:t> </a:t>
            </a:r>
          </a:p>
          <a:p>
            <a:pPr lvl="1"/>
            <a:r>
              <a:rPr lang="en-US" dirty="0" smtClean="0"/>
              <a:t>As </a:t>
            </a:r>
            <a:r>
              <a:rPr lang="en-US" dirty="0"/>
              <a:t>the commander he was the one to blame</a:t>
            </a:r>
            <a:r>
              <a:rPr lang="en-US" dirty="0" smtClean="0"/>
              <a:t>.</a:t>
            </a:r>
          </a:p>
          <a:p>
            <a:pPr lvl="1"/>
            <a:endParaRPr lang="en-US" dirty="0"/>
          </a:p>
          <a:p>
            <a:r>
              <a:rPr lang="en-US" dirty="0"/>
              <a:t>Despite the heavy blow to his ego he knew it was the right thing to do. </a:t>
            </a:r>
            <a:endParaRPr lang="en-US" dirty="0" smtClean="0"/>
          </a:p>
          <a:p>
            <a:r>
              <a:rPr lang="en-US" dirty="0" smtClean="0"/>
              <a:t>He </a:t>
            </a:r>
            <a:r>
              <a:rPr lang="en-US" dirty="0"/>
              <a:t>also felt his reputation had suffered a hit that day.</a:t>
            </a:r>
            <a:endParaRPr lang="en-US" dirty="0" smtClean="0"/>
          </a:p>
        </p:txBody>
      </p:sp>
    </p:spTree>
    <p:extLst>
      <p:ext uri="{BB962C8B-B14F-4D97-AF65-F5344CB8AC3E}">
        <p14:creationId xmlns:p14="http://schemas.microsoft.com/office/powerpoint/2010/main" val="307179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ownership</a:t>
            </a:r>
            <a:endParaRPr lang="en-US" dirty="0"/>
          </a:p>
        </p:txBody>
      </p:sp>
      <p:pic>
        <p:nvPicPr>
          <p:cNvPr id="3" name="-PYV9Cw4R6Q"/>
          <p:cNvPicPr>
            <a:picLocks noGrp="1" noRot="1" noChangeAspect="1"/>
          </p:cNvPicPr>
          <p:nvPr>
            <p:ph idx="1"/>
            <a:videoFile r:link="rId1"/>
          </p:nvPr>
        </p:nvPicPr>
        <p:blipFill>
          <a:blip r:embed="rId3"/>
          <a:stretch>
            <a:fillRect/>
          </a:stretch>
        </p:blipFill>
        <p:spPr>
          <a:xfrm>
            <a:off x="304800" y="1600200"/>
            <a:ext cx="8534400" cy="4800599"/>
          </a:xfrm>
          <a:prstGeom prst="rect">
            <a:avLst/>
          </a:prstGeom>
        </p:spPr>
      </p:pic>
    </p:spTree>
    <p:extLst>
      <p:ext uri="{BB962C8B-B14F-4D97-AF65-F5344CB8AC3E}">
        <p14:creationId xmlns:p14="http://schemas.microsoft.com/office/powerpoint/2010/main" val="2655371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We’ll Discuss</a:t>
            </a:r>
            <a:endParaRPr lang="en-US" dirty="0"/>
          </a:p>
        </p:txBody>
      </p:sp>
      <p:sp>
        <p:nvSpPr>
          <p:cNvPr id="3" name="Content Placeholder 2"/>
          <p:cNvSpPr>
            <a:spLocks noGrp="1"/>
          </p:cNvSpPr>
          <p:nvPr>
            <p:ph idx="1"/>
          </p:nvPr>
        </p:nvSpPr>
        <p:spPr/>
        <p:txBody>
          <a:bodyPr>
            <a:normAutofit/>
          </a:bodyPr>
          <a:lstStyle/>
          <a:p>
            <a:r>
              <a:rPr lang="en-US" dirty="0" smtClean="0"/>
              <a:t>What is ego?</a:t>
            </a:r>
          </a:p>
          <a:p>
            <a:r>
              <a:rPr lang="en-US" dirty="0" smtClean="0"/>
              <a:t>Why is it bad?</a:t>
            </a:r>
          </a:p>
          <a:p>
            <a:r>
              <a:rPr lang="en-US" dirty="0" smtClean="0"/>
              <a:t>Can it be good?</a:t>
            </a:r>
          </a:p>
          <a:p>
            <a:r>
              <a:rPr lang="en-US" dirty="0" smtClean="0"/>
              <a:t>What does it mean to “check your ego?”</a:t>
            </a:r>
          </a:p>
          <a:p>
            <a:r>
              <a:rPr lang="en-US" dirty="0" smtClean="0"/>
              <a:t>What does it mean to take ownership?</a:t>
            </a:r>
          </a:p>
          <a:p>
            <a:r>
              <a:rPr lang="en-US" dirty="0" smtClean="0"/>
              <a:t>How do ego and ownership tie together?</a:t>
            </a:r>
            <a:endParaRPr lang="en-US" dirty="0" smtClean="0"/>
          </a:p>
          <a:p>
            <a:endParaRPr lang="en-US" dirty="0" smtClean="0"/>
          </a:p>
          <a:p>
            <a:pPr marL="914400" lvl="2" indent="0">
              <a:buNone/>
            </a:pPr>
            <a:endParaRPr lang="en-US" sz="2800" dirty="0"/>
          </a:p>
        </p:txBody>
      </p:sp>
    </p:spTree>
    <p:extLst>
      <p:ext uri="{BB962C8B-B14F-4D97-AF65-F5344CB8AC3E}">
        <p14:creationId xmlns:p14="http://schemas.microsoft.com/office/powerpoint/2010/main" val="21993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ownership</a:t>
            </a:r>
            <a:endParaRPr lang="en-US" dirty="0"/>
          </a:p>
        </p:txBody>
      </p:sp>
      <p:sp>
        <p:nvSpPr>
          <p:cNvPr id="4" name="Content Placeholder 3"/>
          <p:cNvSpPr txBox="1">
            <a:spLocks/>
          </p:cNvSpPr>
          <p:nvPr/>
        </p:nvSpPr>
        <p:spPr>
          <a:xfrm>
            <a:off x="457200" y="18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t>O</a:t>
            </a:r>
            <a:r>
              <a:rPr lang="en-US" dirty="0" smtClean="0"/>
              <a:t>pposite </a:t>
            </a:r>
            <a:r>
              <a:rPr lang="en-US" dirty="0"/>
              <a:t>effect on his reputation.</a:t>
            </a:r>
            <a:endParaRPr lang="en-US" dirty="0" smtClean="0"/>
          </a:p>
          <a:p>
            <a:r>
              <a:rPr lang="en-US" dirty="0"/>
              <a:t>It increased the trust his commanding officers had in him, as well as the trust his team had</a:t>
            </a:r>
            <a:r>
              <a:rPr lang="en-US" dirty="0" smtClean="0"/>
              <a:t>.</a:t>
            </a:r>
          </a:p>
          <a:p>
            <a:r>
              <a:rPr lang="en-US" dirty="0" smtClean="0"/>
              <a:t>As </a:t>
            </a:r>
            <a:r>
              <a:rPr lang="en-US" dirty="0"/>
              <a:t>a leader in any situation you are ultimately responsible for everything.  Whether in your work life or personal life it begins and ends with you. </a:t>
            </a:r>
          </a:p>
          <a:p>
            <a:endParaRPr lang="en-US" dirty="0" smtClean="0"/>
          </a:p>
        </p:txBody>
      </p:sp>
    </p:spTree>
    <p:extLst>
      <p:ext uri="{BB962C8B-B14F-4D97-AF65-F5344CB8AC3E}">
        <p14:creationId xmlns:p14="http://schemas.microsoft.com/office/powerpoint/2010/main" val="27945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ownership</a:t>
            </a:r>
            <a:endParaRPr lang="en-US" dirty="0"/>
          </a:p>
        </p:txBody>
      </p:sp>
      <p:sp>
        <p:nvSpPr>
          <p:cNvPr id="4" name="Content Placeholder 3"/>
          <p:cNvSpPr txBox="1">
            <a:spLocks/>
          </p:cNvSpPr>
          <p:nvPr/>
        </p:nvSpPr>
        <p:spPr>
          <a:xfrm>
            <a:off x="457200" y="18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t>And make no mistake; even if you are at the “bottom” of the chain of command, or the corporate ladder, or whatever you want to refer to it as, you still need to own the situation. </a:t>
            </a:r>
          </a:p>
          <a:p>
            <a:r>
              <a:rPr lang="en-US" dirty="0"/>
              <a:t>Life is full of examples where we should take ownership but frequently don’t because it’s easier to pass the blame.  </a:t>
            </a:r>
            <a:endParaRPr lang="en-US" dirty="0" smtClean="0"/>
          </a:p>
          <a:p>
            <a:r>
              <a:rPr lang="en-US" dirty="0" smtClean="0"/>
              <a:t>If </a:t>
            </a:r>
            <a:r>
              <a:rPr lang="en-US" dirty="0"/>
              <a:t>we pass the blame we can save our egos.  We can even save our reputations, right?  </a:t>
            </a:r>
            <a:endParaRPr lang="en-US" dirty="0" smtClean="0"/>
          </a:p>
          <a:p>
            <a:pPr marL="0" indent="0">
              <a:buNone/>
            </a:pPr>
            <a:endParaRPr lang="en-US" dirty="0" smtClean="0"/>
          </a:p>
        </p:txBody>
      </p:sp>
    </p:spTree>
    <p:extLst>
      <p:ext uri="{BB962C8B-B14F-4D97-AF65-F5344CB8AC3E}">
        <p14:creationId xmlns:p14="http://schemas.microsoft.com/office/powerpoint/2010/main" val="4731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Activity</a:t>
            </a:r>
            <a:endParaRPr lang="en-US" dirty="0"/>
          </a:p>
        </p:txBody>
      </p:sp>
      <p:sp>
        <p:nvSpPr>
          <p:cNvPr id="6" name="Content Placeholder 3"/>
          <p:cNvSpPr txBox="1">
            <a:spLocks/>
          </p:cNvSpPr>
          <p:nvPr/>
        </p:nvSpPr>
        <p:spPr>
          <a:xfrm>
            <a:off x="457200" y="18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5 scenarios given</a:t>
            </a:r>
          </a:p>
          <a:p>
            <a:r>
              <a:rPr lang="en-US" dirty="0" smtClean="0"/>
              <a:t>What would your response be if you were focused on passing the blame?</a:t>
            </a:r>
            <a:endParaRPr lang="en-US" dirty="0"/>
          </a:p>
          <a:p>
            <a:r>
              <a:rPr lang="en-US" dirty="0" smtClean="0"/>
              <a:t>What would your response be if you’re taking ownership?</a:t>
            </a:r>
          </a:p>
          <a:p>
            <a:r>
              <a:rPr lang="en-US" dirty="0" smtClean="0"/>
              <a:t>What are your thoughts on the difference between the two?</a:t>
            </a:r>
          </a:p>
          <a:p>
            <a:pPr marL="0" indent="0">
              <a:buNone/>
            </a:pPr>
            <a:endParaRPr lang="en-US" dirty="0" smtClean="0"/>
          </a:p>
        </p:txBody>
      </p:sp>
    </p:spTree>
    <p:extLst>
      <p:ext uri="{BB962C8B-B14F-4D97-AF65-F5344CB8AC3E}">
        <p14:creationId xmlns:p14="http://schemas.microsoft.com/office/powerpoint/2010/main" val="39139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Ego and Ownership</a:t>
            </a:r>
            <a:endParaRPr lang="en-US" dirty="0"/>
          </a:p>
        </p:txBody>
      </p:sp>
      <p:sp>
        <p:nvSpPr>
          <p:cNvPr id="5" name="Content Placeholder 3"/>
          <p:cNvSpPr>
            <a:spLocks noGrp="1"/>
          </p:cNvSpPr>
          <p:nvPr>
            <p:ph idx="1"/>
          </p:nvPr>
        </p:nvSpPr>
        <p:spPr>
          <a:xfrm>
            <a:off x="381000" y="1828800"/>
            <a:ext cx="8229600" cy="4525963"/>
          </a:xfrm>
        </p:spPr>
        <p:txBody>
          <a:bodyPr>
            <a:normAutofit fontScale="92500"/>
          </a:bodyPr>
          <a:lstStyle/>
          <a:p>
            <a:r>
              <a:rPr lang="en-US" dirty="0" smtClean="0"/>
              <a:t>What ego </a:t>
            </a:r>
            <a:r>
              <a:rPr lang="en-US" dirty="0"/>
              <a:t>is, how it can be helpful, but more frequently how it </a:t>
            </a:r>
            <a:r>
              <a:rPr lang="en-US" dirty="0" smtClean="0"/>
              <a:t>create</a:t>
            </a:r>
          </a:p>
          <a:p>
            <a:r>
              <a:rPr lang="en-US" dirty="0" smtClean="0"/>
              <a:t>Taking ownership </a:t>
            </a:r>
            <a:r>
              <a:rPr lang="en-US" dirty="0"/>
              <a:t>and how it can help us keep our ego in check.  </a:t>
            </a:r>
            <a:endParaRPr lang="en-US" dirty="0" smtClean="0"/>
          </a:p>
          <a:p>
            <a:r>
              <a:rPr lang="en-US" dirty="0" smtClean="0"/>
              <a:t>Taking </a:t>
            </a:r>
            <a:r>
              <a:rPr lang="en-US" dirty="0"/>
              <a:t>ownership over situations when they go wrong, </a:t>
            </a:r>
            <a:r>
              <a:rPr lang="en-US" dirty="0" smtClean="0"/>
              <a:t>takes humility and practice</a:t>
            </a:r>
            <a:r>
              <a:rPr lang="en-US" dirty="0"/>
              <a:t>, </a:t>
            </a:r>
            <a:r>
              <a:rPr lang="en-US" dirty="0" smtClean="0"/>
              <a:t>but </a:t>
            </a:r>
            <a:r>
              <a:rPr lang="en-US" dirty="0"/>
              <a:t>earns you respect. </a:t>
            </a:r>
            <a:endParaRPr lang="en-US" dirty="0" smtClean="0"/>
          </a:p>
          <a:p>
            <a:r>
              <a:rPr lang="en-US" dirty="0"/>
              <a:t>U</a:t>
            </a:r>
            <a:r>
              <a:rPr lang="en-US" dirty="0" smtClean="0"/>
              <a:t>nderstanding </a:t>
            </a:r>
            <a:r>
              <a:rPr lang="en-US" dirty="0"/>
              <a:t>of how deceitful our egos can be and how detrimental to true success ego is.  </a:t>
            </a:r>
            <a:endParaRPr lang="en-US" dirty="0" smtClean="0"/>
          </a:p>
          <a:p>
            <a:r>
              <a:rPr lang="en-US" dirty="0" smtClean="0"/>
              <a:t>Discussion </a:t>
            </a:r>
            <a:r>
              <a:rPr lang="en-US" dirty="0"/>
              <a:t>on ownership has provided you with a tool to overcome ego and to achieve your true potential as a </a:t>
            </a:r>
            <a:r>
              <a:rPr lang="en-US" dirty="0" smtClean="0"/>
              <a:t>leader</a:t>
            </a:r>
          </a:p>
        </p:txBody>
      </p:sp>
    </p:spTree>
    <p:extLst>
      <p:ext uri="{BB962C8B-B14F-4D97-AF65-F5344CB8AC3E}">
        <p14:creationId xmlns:p14="http://schemas.microsoft.com/office/powerpoint/2010/main" val="37728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143000"/>
            <a:ext cx="6415464"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89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rmAutofit/>
          </a:bodyPr>
          <a:lstStyle/>
          <a:p>
            <a:r>
              <a:rPr lang="en-US" dirty="0" smtClean="0"/>
              <a:t>Twitter </a:t>
            </a:r>
            <a:endParaRPr lang="en-US" dirty="0" smtClean="0"/>
          </a:p>
          <a:p>
            <a:pPr lvl="1"/>
            <a:r>
              <a:rPr lang="en-US" dirty="0" smtClean="0"/>
              <a:t>Follow the summit </a:t>
            </a:r>
            <a:r>
              <a:rPr lang="en-US" dirty="0" smtClean="0"/>
              <a:t>@</a:t>
            </a:r>
            <a:r>
              <a:rPr lang="en-US" sz="2000" dirty="0" err="1" smtClean="0"/>
              <a:t>lalc_summit</a:t>
            </a:r>
            <a:endParaRPr lang="en-US" sz="2000" dirty="0" smtClean="0"/>
          </a:p>
          <a:p>
            <a:pPr lvl="1"/>
            <a:r>
              <a:rPr lang="en-US" dirty="0"/>
              <a:t>Use #</a:t>
            </a:r>
            <a:r>
              <a:rPr lang="en-US" dirty="0" err="1"/>
              <a:t>lalcsummit</a:t>
            </a:r>
            <a:endParaRPr lang="en-US" dirty="0"/>
          </a:p>
          <a:p>
            <a:pPr lvl="1"/>
            <a:r>
              <a:rPr lang="en-US" dirty="0"/>
              <a:t>Link for survey-playkahoot</a:t>
            </a:r>
          </a:p>
          <a:p>
            <a:pPr lvl="2"/>
            <a:endParaRPr lang="en-US" sz="2800"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76400" y="3200400"/>
            <a:ext cx="5483251" cy="324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975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lstStyle/>
          <a:p>
            <a:pPr marL="342900" lvl="2" indent="-342900"/>
            <a:r>
              <a:rPr lang="en-US" sz="2800" dirty="0"/>
              <a:t>If you are </a:t>
            </a:r>
            <a:r>
              <a:rPr lang="en-US" sz="2800" dirty="0" smtClean="0"/>
              <a:t>sitting </a:t>
            </a:r>
            <a:r>
              <a:rPr lang="en-US" sz="2800" dirty="0"/>
              <a:t>with a person that you sat with previously today, please move and introduce yourself!</a:t>
            </a:r>
          </a:p>
          <a:p>
            <a:endParaRPr lang="en-US" dirty="0"/>
          </a:p>
        </p:txBody>
      </p:sp>
      <p:pic>
        <p:nvPicPr>
          <p:cNvPr id="8194" name="Picture 2" descr="Photo published for Stop Focusing on Profitability and Go for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74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Ego is the Enemy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228230"/>
            <a:ext cx="2438400" cy="342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58785" y="2228230"/>
            <a:ext cx="3777639" cy="342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408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en-US" dirty="0" smtClean="0"/>
              <a:t>Extreme Ownership- How U.S. Navy SEALs Lead and Win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799" y="2552281"/>
            <a:ext cx="2464005" cy="370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67200" y="2552281"/>
            <a:ext cx="3698974" cy="370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744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ego?</a:t>
            </a:r>
            <a:endParaRPr lang="en-US" dirty="0"/>
          </a:p>
        </p:txBody>
      </p:sp>
      <p:sp>
        <p:nvSpPr>
          <p:cNvPr id="4" name="Content Placeholder 3"/>
          <p:cNvSpPr>
            <a:spLocks noGrp="1"/>
          </p:cNvSpPr>
          <p:nvPr>
            <p:ph idx="1"/>
          </p:nvPr>
        </p:nvSpPr>
        <p:spPr>
          <a:xfrm>
            <a:off x="457200" y="2133600"/>
            <a:ext cx="8229600" cy="2514600"/>
          </a:xfrm>
        </p:spPr>
        <p:txBody>
          <a:bodyPr/>
          <a:lstStyle/>
          <a:p>
            <a:r>
              <a:rPr lang="en-US" dirty="0" smtClean="0"/>
              <a:t>What first comes to our mind?</a:t>
            </a:r>
          </a:p>
          <a:p>
            <a:r>
              <a:rPr lang="en-US" dirty="0" smtClean="0"/>
              <a:t>Positive or negative?</a:t>
            </a:r>
          </a:p>
          <a:p>
            <a:r>
              <a:rPr lang="en-US" dirty="0" smtClean="0"/>
              <a:t>Is it complimentary to say someone has a big ego?</a:t>
            </a:r>
          </a:p>
          <a:p>
            <a:r>
              <a:rPr lang="en-US" dirty="0" smtClean="0"/>
              <a:t>What do you think?</a:t>
            </a:r>
            <a:endParaRPr lang="en-US" dirty="0"/>
          </a:p>
        </p:txBody>
      </p:sp>
    </p:spTree>
    <p:extLst>
      <p:ext uri="{BB962C8B-B14F-4D97-AF65-F5344CB8AC3E}">
        <p14:creationId xmlns:p14="http://schemas.microsoft.com/office/powerpoint/2010/main" val="30423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ego?</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r>
              <a:rPr lang="en-US" dirty="0" smtClean="0"/>
              <a:t>“the ego we see most commonly goes by a more casual definition: an unhealthy belief in our own importance.  Arrogance.  Self-centered ambition.”</a:t>
            </a:r>
          </a:p>
          <a:p>
            <a:pPr marL="0" indent="0">
              <a:buNone/>
            </a:pPr>
            <a:endParaRPr lang="en-US" dirty="0"/>
          </a:p>
          <a:p>
            <a:pPr marL="0" indent="0">
              <a:buNone/>
            </a:pPr>
            <a:r>
              <a:rPr lang="en-US" dirty="0" smtClean="0"/>
              <a:t>“</a:t>
            </a:r>
            <a:r>
              <a:rPr lang="en-US" dirty="0"/>
              <a:t>It’s the petulant child inside every person, the one that chooses getting his or her way over anything or anyone else.  The need to be better than, more than, recognized for, far past any reasonable utility – that’s ego.  It’s the sense of superiority and certainty that exceeds the bounds of confidence and talent.”</a:t>
            </a:r>
          </a:p>
          <a:p>
            <a:pPr marL="0" indent="0">
              <a:buNone/>
            </a:pPr>
            <a:endParaRPr lang="en-US" dirty="0"/>
          </a:p>
        </p:txBody>
      </p:sp>
    </p:spTree>
    <p:extLst>
      <p:ext uri="{BB962C8B-B14F-4D97-AF65-F5344CB8AC3E}">
        <p14:creationId xmlns:p14="http://schemas.microsoft.com/office/powerpoint/2010/main" val="35857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ego?</a:t>
            </a:r>
            <a:endParaRPr lang="en-US" dirty="0"/>
          </a:p>
        </p:txBody>
      </p:sp>
      <p:sp>
        <p:nvSpPr>
          <p:cNvPr id="5" name="Content Placeholder 3"/>
          <p:cNvSpPr>
            <a:spLocks noGrp="1"/>
          </p:cNvSpPr>
          <p:nvPr>
            <p:ph idx="1"/>
          </p:nvPr>
        </p:nvSpPr>
        <p:spPr/>
        <p:txBody>
          <a:bodyPr/>
          <a:lstStyle/>
          <a:p>
            <a:r>
              <a:rPr lang="en-US" dirty="0" smtClean="0"/>
              <a:t>Getting caught in traffic</a:t>
            </a:r>
          </a:p>
          <a:p>
            <a:pPr lvl="1"/>
            <a:r>
              <a:rPr lang="en-US" dirty="0" smtClean="0"/>
              <a:t>Roundabouts are backed up</a:t>
            </a:r>
          </a:p>
          <a:p>
            <a:pPr lvl="1"/>
            <a:r>
              <a:rPr lang="en-US" dirty="0" smtClean="0"/>
              <a:t>Someone cut you off</a:t>
            </a:r>
          </a:p>
          <a:p>
            <a:pPr lvl="1"/>
            <a:r>
              <a:rPr lang="en-US" dirty="0" smtClean="0"/>
              <a:t>A driver in the roundabout stops to let someone in</a:t>
            </a:r>
          </a:p>
          <a:p>
            <a:r>
              <a:rPr lang="en-US" dirty="0" smtClean="0"/>
              <a:t>Why are you mad?</a:t>
            </a:r>
          </a:p>
          <a:p>
            <a:pPr lvl="1"/>
            <a:r>
              <a:rPr lang="en-US" dirty="0" smtClean="0"/>
              <a:t>Ego</a:t>
            </a:r>
          </a:p>
          <a:p>
            <a:pPr lvl="1"/>
            <a:r>
              <a:rPr lang="en-US" dirty="0" smtClean="0"/>
              <a:t>Self-importance</a:t>
            </a:r>
          </a:p>
          <a:p>
            <a:pPr lvl="1"/>
            <a:r>
              <a:rPr lang="en-US" dirty="0" smtClean="0"/>
              <a:t>Arrogance</a:t>
            </a:r>
          </a:p>
        </p:txBody>
      </p:sp>
    </p:spTree>
    <p:extLst>
      <p:ext uri="{BB962C8B-B14F-4D97-AF65-F5344CB8AC3E}">
        <p14:creationId xmlns:p14="http://schemas.microsoft.com/office/powerpoint/2010/main" val="12841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1426</TotalTime>
  <Words>1131</Words>
  <Application>Microsoft Office PowerPoint</Application>
  <PresentationFormat>On-screen Show (4:3)</PresentationFormat>
  <Paragraphs>114</Paragraphs>
  <Slides>24</Slides>
  <Notes>1</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Winning the War Within</vt:lpstr>
      <vt:lpstr>Here’s What We’ll Discuss</vt:lpstr>
      <vt:lpstr>Social Media</vt:lpstr>
      <vt:lpstr>Networking</vt:lpstr>
      <vt:lpstr>Ego is the Enemy</vt:lpstr>
      <vt:lpstr>Extreme Ownership- How U.S. Navy SEALs Lead and Win</vt:lpstr>
      <vt:lpstr>What is ego?</vt:lpstr>
      <vt:lpstr>What is ego?</vt:lpstr>
      <vt:lpstr>What is ego?</vt:lpstr>
      <vt:lpstr>What is ego?</vt:lpstr>
      <vt:lpstr>What is ego?</vt:lpstr>
      <vt:lpstr>Why is ego bad?</vt:lpstr>
      <vt:lpstr>Can ego be good?</vt:lpstr>
      <vt:lpstr>Can ego be good?</vt:lpstr>
      <vt:lpstr>Checking your ego</vt:lpstr>
      <vt:lpstr>Checking your ego</vt:lpstr>
      <vt:lpstr>Taking ownership</vt:lpstr>
      <vt:lpstr>Taking ownership</vt:lpstr>
      <vt:lpstr>Taking ownership</vt:lpstr>
      <vt:lpstr>Taking ownership</vt:lpstr>
      <vt:lpstr>Taking ownership</vt:lpstr>
      <vt:lpstr>Ownership Activity</vt:lpstr>
      <vt:lpstr>Ego and Ownership</vt:lpstr>
      <vt:lpstr>PowerPoint Presentation</vt:lpstr>
    </vt:vector>
  </TitlesOfParts>
  <Company>Cutco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98</cp:revision>
  <dcterms:created xsi:type="dcterms:W3CDTF">2017-07-03T17:56:35Z</dcterms:created>
  <dcterms:modified xsi:type="dcterms:W3CDTF">2017-08-02T18:47:40Z</dcterms:modified>
</cp:coreProperties>
</file>